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60" r:id="rId5"/>
    <p:sldId id="259" r:id="rId6"/>
    <p:sldId id="261" r:id="rId7"/>
    <p:sldId id="262" r:id="rId8"/>
    <p:sldId id="264" r:id="rId9"/>
    <p:sldId id="263" r:id="rId10"/>
    <p:sldId id="266" r:id="rId11"/>
    <p:sldId id="267" r:id="rId12"/>
    <p:sldId id="268" r:id="rId13"/>
    <p:sldId id="269" r:id="rId14"/>
    <p:sldId id="270" r:id="rId15"/>
    <p:sldId id="271" r:id="rId16"/>
    <p:sldId id="273" r:id="rId17"/>
    <p:sldId id="272" r:id="rId18"/>
    <p:sldId id="274" r:id="rId19"/>
    <p:sldId id="275" r:id="rId20"/>
    <p:sldId id="279" r:id="rId21"/>
    <p:sldId id="277" r:id="rId22"/>
    <p:sldId id="278" r:id="rId23"/>
    <p:sldId id="276" r:id="rId24"/>
    <p:sldId id="280" r:id="rId25"/>
    <p:sldId id="281" r:id="rId26"/>
    <p:sldId id="282" r:id="rId27"/>
    <p:sldId id="283" r:id="rId28"/>
    <p:sldId id="265" r:id="rId29"/>
    <p:sldId id="284"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74900"/>
  </p:normalViewPr>
  <p:slideViewPr>
    <p:cSldViewPr snapToGrid="0">
      <p:cViewPr varScale="1">
        <p:scale>
          <a:sx n="93" d="100"/>
          <a:sy n="93" d="100"/>
        </p:scale>
        <p:origin x="21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8ED5A-DDB0-184B-A45B-112BC7026394}" type="datetimeFigureOut">
              <a:rPr kumimoji="1" lang="zh-CN" altLang="en-US" smtClean="0"/>
              <a:t>2022/12/7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2D6DB4-7B99-2B4B-A4CE-232382EA6E93}" type="slidenum">
              <a:rPr kumimoji="1" lang="zh-CN" altLang="en-US" smtClean="0"/>
              <a:t>‹#›</a:t>
            </a:fld>
            <a:endParaRPr kumimoji="1" lang="zh-CN" altLang="en-US"/>
          </a:p>
        </p:txBody>
      </p:sp>
    </p:spTree>
    <p:extLst>
      <p:ext uri="{BB962C8B-B14F-4D97-AF65-F5344CB8AC3E}">
        <p14:creationId xmlns:p14="http://schemas.microsoft.com/office/powerpoint/2010/main" val="429001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在图论中，图着色是图标记的一个特例；它是将传统上称为 </a:t>
            </a:r>
            <a:r>
              <a:rPr kumimoji="1" lang="en-US" altLang="zh-CN" dirty="0"/>
              <a:t>"</a:t>
            </a:r>
            <a:r>
              <a:rPr kumimoji="1" lang="zh-CN" altLang="en-US" dirty="0"/>
              <a:t>颜色 </a:t>
            </a:r>
            <a:r>
              <a:rPr kumimoji="1" lang="en-US" altLang="zh-CN" dirty="0"/>
              <a:t>"</a:t>
            </a:r>
            <a:r>
              <a:rPr kumimoji="1" lang="zh-CN" altLang="en-US" dirty="0"/>
              <a:t>的标签分配给图中的元素，并受到某些约束。在其最简单的形式中，它是一种为图的顶点着色的方法，使相邻的两个顶点不具有相同的颜色；这被称为顶点着色。同样，边着色为每条边分配颜色，使相邻的两条边不具有相同的颜色，而平面图的面着色为每个面或区域分配颜色，使共享边界的两个面不具有相同的颜色。</a:t>
            </a:r>
          </a:p>
          <a:p>
            <a:r>
              <a:rPr kumimoji="1" lang="zh-CN" altLang="en-US" dirty="0"/>
              <a:t>本文将基于</a:t>
            </a:r>
            <a:r>
              <a:rPr kumimoji="1" lang="en" altLang="zh-CN" dirty="0"/>
              <a:t>Welsh-Powell</a:t>
            </a:r>
            <a:r>
              <a:rPr kumimoji="1" lang="zh-CN" altLang="en-US" dirty="0"/>
              <a:t>算法，对图着色问题提出一个可行解决办法并且补充相关数学证明，其能够在</a:t>
            </a:r>
            <a:r>
              <a:rPr kumimoji="1" lang="en" altLang="zh-CN" dirty="0"/>
              <a:t>O($n^2$)</a:t>
            </a:r>
            <a:r>
              <a:rPr kumimoji="1" lang="zh-CN" altLang="en-US" dirty="0"/>
              <a:t>的时间复杂度下求出近似最优可行解。</a:t>
            </a:r>
          </a:p>
          <a:p>
            <a:r>
              <a:rPr kumimoji="1" lang="zh-CN" altLang="en-US" dirty="0"/>
              <a:t>在最终的模型测试中，获得了较好的表现，在测试中被证实是正确的且是最优解。</a:t>
            </a:r>
          </a:p>
          <a:p>
            <a:endParaRPr kumimoji="1" lang="zh-CN" altLang="en-US" dirty="0"/>
          </a:p>
        </p:txBody>
      </p:sp>
      <p:sp>
        <p:nvSpPr>
          <p:cNvPr id="4" name="灯片编号占位符 3"/>
          <p:cNvSpPr>
            <a:spLocks noGrp="1"/>
          </p:cNvSpPr>
          <p:nvPr>
            <p:ph type="sldNum" sz="quarter" idx="5"/>
          </p:nvPr>
        </p:nvSpPr>
        <p:spPr/>
        <p:txBody>
          <a:bodyPr/>
          <a:lstStyle/>
          <a:p>
            <a:fld id="{342D6DB4-7B99-2B4B-A4CE-232382EA6E93}" type="slidenum">
              <a:rPr kumimoji="1" lang="zh-CN" altLang="en-US" smtClean="0"/>
              <a:t>3</a:t>
            </a:fld>
            <a:endParaRPr kumimoji="1" lang="zh-CN" altLang="en-US"/>
          </a:p>
        </p:txBody>
      </p:sp>
    </p:spTree>
    <p:extLst>
      <p:ext uri="{BB962C8B-B14F-4D97-AF65-F5344CB8AC3E}">
        <p14:creationId xmlns:p14="http://schemas.microsoft.com/office/powerpoint/2010/main" val="3313111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数学定义：给定一个无向图</a:t>
            </a:r>
            <a:r>
              <a:rPr kumimoji="1" lang="en" altLang="zh-CN" dirty="0"/>
              <a:t>G =</a:t>
            </a:r>
            <a:r>
              <a:rPr kumimoji="1" lang="zh-CN" altLang="en" dirty="0"/>
              <a:t>（</a:t>
            </a:r>
            <a:r>
              <a:rPr kumimoji="1" lang="en" altLang="zh-CN" dirty="0"/>
              <a:t>V, E</a:t>
            </a:r>
            <a:r>
              <a:rPr kumimoji="1" lang="zh-CN" altLang="en" dirty="0"/>
              <a:t>），</a:t>
            </a:r>
            <a:r>
              <a:rPr kumimoji="1" lang="zh-CN" altLang="en-US" dirty="0"/>
              <a:t>其中</a:t>
            </a:r>
            <a:r>
              <a:rPr kumimoji="1" lang="en" altLang="zh-CN" dirty="0"/>
              <a:t>V</a:t>
            </a:r>
            <a:r>
              <a:rPr kumimoji="1" lang="zh-CN" altLang="en-US" dirty="0"/>
              <a:t>为顶点集合，</a:t>
            </a:r>
            <a:r>
              <a:rPr kumimoji="1" lang="en" altLang="zh-CN" dirty="0"/>
              <a:t>E</a:t>
            </a:r>
            <a:r>
              <a:rPr kumimoji="1" lang="zh-CN" altLang="en-US" dirty="0"/>
              <a:t>为边集合，图着色问题即为将</a:t>
            </a:r>
            <a:r>
              <a:rPr kumimoji="1" lang="en" altLang="zh-CN" dirty="0"/>
              <a:t>V</a:t>
            </a:r>
            <a:r>
              <a:rPr kumimoji="1" lang="zh-CN" altLang="en-US" dirty="0"/>
              <a:t>分为</a:t>
            </a:r>
            <a:r>
              <a:rPr kumimoji="1" lang="en" altLang="zh-CN" dirty="0"/>
              <a:t>K</a:t>
            </a:r>
            <a:r>
              <a:rPr kumimoji="1" lang="zh-CN" altLang="en-US" dirty="0"/>
              <a:t>个颜色组，每个组形成一个独立集，即其中没有相邻的顶点。其优化版本是希望获得最小的</a:t>
            </a:r>
            <a:r>
              <a:rPr kumimoji="1" lang="en" altLang="zh-CN" dirty="0"/>
              <a:t>K</a:t>
            </a:r>
            <a:r>
              <a:rPr kumimoji="1" lang="zh-CN" altLang="en-US" dirty="0"/>
              <a:t>值。</a:t>
            </a:r>
          </a:p>
        </p:txBody>
      </p:sp>
      <p:sp>
        <p:nvSpPr>
          <p:cNvPr id="4" name="灯片编号占位符 3"/>
          <p:cNvSpPr>
            <a:spLocks noGrp="1"/>
          </p:cNvSpPr>
          <p:nvPr>
            <p:ph type="sldNum" sz="quarter" idx="5"/>
          </p:nvPr>
        </p:nvSpPr>
        <p:spPr/>
        <p:txBody>
          <a:bodyPr/>
          <a:lstStyle/>
          <a:p>
            <a:fld id="{342D6DB4-7B99-2B4B-A4CE-232382EA6E93}" type="slidenum">
              <a:rPr kumimoji="1" lang="zh-CN" altLang="en-US" smtClean="0"/>
              <a:t>5</a:t>
            </a:fld>
            <a:endParaRPr kumimoji="1" lang="zh-CN" altLang="en-US"/>
          </a:p>
        </p:txBody>
      </p:sp>
    </p:spTree>
    <p:extLst>
      <p:ext uri="{BB962C8B-B14F-4D97-AF65-F5344CB8AC3E}">
        <p14:creationId xmlns:p14="http://schemas.microsoft.com/office/powerpoint/2010/main" val="1341089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我们以求解中国地图部分省市行政区域分划图着色方案为试验样例。</a:t>
            </a:r>
          </a:p>
          <a:p>
            <a:endParaRPr kumimoji="1" lang="zh-CN" altLang="en-US" dirty="0"/>
          </a:p>
        </p:txBody>
      </p:sp>
      <p:sp>
        <p:nvSpPr>
          <p:cNvPr id="4" name="灯片编号占位符 3"/>
          <p:cNvSpPr>
            <a:spLocks noGrp="1"/>
          </p:cNvSpPr>
          <p:nvPr>
            <p:ph type="sldNum" sz="quarter" idx="5"/>
          </p:nvPr>
        </p:nvSpPr>
        <p:spPr/>
        <p:txBody>
          <a:bodyPr/>
          <a:lstStyle/>
          <a:p>
            <a:fld id="{342D6DB4-7B99-2B4B-A4CE-232382EA6E93}" type="slidenum">
              <a:rPr kumimoji="1" lang="zh-CN" altLang="en-US" smtClean="0"/>
              <a:t>17</a:t>
            </a:fld>
            <a:endParaRPr kumimoji="1" lang="zh-CN" altLang="en-US"/>
          </a:p>
        </p:txBody>
      </p:sp>
    </p:spTree>
    <p:extLst>
      <p:ext uri="{BB962C8B-B14F-4D97-AF65-F5344CB8AC3E}">
        <p14:creationId xmlns:p14="http://schemas.microsoft.com/office/powerpoint/2010/main" val="2082513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3F7E2-FB32-A973-E79A-1E6E14195CA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70B3B22-85BB-F181-86AF-32EE59C9B3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EE4499C-7E5F-2095-83F9-0E225C1812A2}"/>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2C305DA4-48D7-66DF-3DC8-9FB38F50C1D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205BEC2-3802-7ECD-7632-53FB82437FC8}"/>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71115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7E86CE-3E11-F3AD-B36A-CAA06D9791A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0A0CD26-4AAD-5844-5D47-29AC4CB2AE0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50506A7-6D0D-85E7-B67A-B8DA2C416C18}"/>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85376E46-16FD-045E-D72E-D27C533436C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80C6B6F-9A9D-B6B5-5BC0-EC5698052A37}"/>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77689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2F34ACB-7A05-6A17-F5DF-8DA5ACF83B9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5B62A5D-0C54-D077-3E19-EAC55086B49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7C3FB85-FC25-0A91-FFCC-7239F954A6B8}"/>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B3B735D0-EB1C-E09F-8900-6A58DDF56FA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5FB9DB1-195E-9DA4-70F9-EFEC7CCDEABA}"/>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3704119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FFC01-F6BA-E5F8-F2FA-DCD05A7091E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A3028CA-F477-3F9C-A37E-71D892D8A16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0DF1BD4-C0E3-B75C-3445-11C6CD18C989}"/>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E959C83F-F8C7-422B-3723-27B27C0961A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5A2E8CC-03E3-B30E-2612-9F5DBFC84357}"/>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299919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971C2-20F4-A1DC-EDDD-8879B2537CC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F073A89-92D9-9FEC-4CAF-2076A8F53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42DFF4F9-6ED2-1BC0-514B-5FF59A6360F5}"/>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3CB5AB45-2017-3896-981F-57E5ACB057C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9BF57A4-F125-5B13-A802-75323FB0ACAC}"/>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3300343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29564-B235-087B-93D5-2D0D2340407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D7938F6-9999-75F5-5899-8189608F1019}"/>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C7836C1-287B-D029-4DC9-E739F001B0E3}"/>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3F2CD186-5B35-9C63-0F7B-4714EC4EF251}"/>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6" name="页脚占位符 5">
            <a:extLst>
              <a:ext uri="{FF2B5EF4-FFF2-40B4-BE49-F238E27FC236}">
                <a16:creationId xmlns:a16="http://schemas.microsoft.com/office/drawing/2014/main" id="{9D046369-418A-E1C4-D36B-5ABFC998B86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70325DE-47DD-5E3B-1B35-54F57E02F19A}"/>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1733149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29E7E-09B4-0C11-6716-A104C01DB1D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EF929FD-F428-A71A-9CA5-AB41ED4EF5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1690125-4935-196F-F98E-00D66567148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BBD4E05-0477-3D7C-5FF8-295C0EE209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FC8AF630-7A4F-DCB7-C63E-39FBA2D9CE2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07794D02-E0C2-E9C0-FE14-10416A72D2C3}"/>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8" name="页脚占位符 7">
            <a:extLst>
              <a:ext uri="{FF2B5EF4-FFF2-40B4-BE49-F238E27FC236}">
                <a16:creationId xmlns:a16="http://schemas.microsoft.com/office/drawing/2014/main" id="{6D986AE0-458D-BEAA-DF27-ABC8CECF3B8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5F8F774-3FF6-043D-365A-1F63E9AEF258}"/>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119992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5395F-4F96-B2AA-F23E-B2265E78EFA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BF8ECD8-4625-EDC7-5319-2B6D21682B97}"/>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4" name="页脚占位符 3">
            <a:extLst>
              <a:ext uri="{FF2B5EF4-FFF2-40B4-BE49-F238E27FC236}">
                <a16:creationId xmlns:a16="http://schemas.microsoft.com/office/drawing/2014/main" id="{DE05CA27-47E5-2595-00B2-4D0900FE3AC6}"/>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BC6C371-88B9-6C4B-9416-6B3EE6CF7426}"/>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254393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E1AA520-7CFE-878E-9C39-21BC636AC5C2}"/>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3" name="页脚占位符 2">
            <a:extLst>
              <a:ext uri="{FF2B5EF4-FFF2-40B4-BE49-F238E27FC236}">
                <a16:creationId xmlns:a16="http://schemas.microsoft.com/office/drawing/2014/main" id="{91103249-4B38-4DA4-19AC-AB09824E35AC}"/>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7053B67-4D2E-4B18-6F9B-172DBC820EFB}"/>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590453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163F9-F9A1-93C1-AC4D-E9DB46AF762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2B7C58F-46C5-C89E-79CE-4BCC9E8499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E28BF7A-7976-9C04-CF86-23A3F7439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2239B31-85A7-4DAD-14A8-BFA663581984}"/>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6" name="页脚占位符 5">
            <a:extLst>
              <a:ext uri="{FF2B5EF4-FFF2-40B4-BE49-F238E27FC236}">
                <a16:creationId xmlns:a16="http://schemas.microsoft.com/office/drawing/2014/main" id="{7C337F39-E573-B1C5-6DC4-E9AD3DDAE82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14157EE-6822-E713-0752-4993BAC73F14}"/>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3425174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EDF08-7525-29A0-F34F-9AC0F80D502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AC27CB9-E887-512C-3287-40B3E5007C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925B5F0A-0442-A2E0-FAA8-7E3090C3C0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D821953-4B00-8E5B-3C52-5B2AE8B0B7E6}"/>
              </a:ext>
            </a:extLst>
          </p:cNvPr>
          <p:cNvSpPr>
            <a:spLocks noGrp="1"/>
          </p:cNvSpPr>
          <p:nvPr>
            <p:ph type="dt" sz="half" idx="10"/>
          </p:nvPr>
        </p:nvSpPr>
        <p:spPr/>
        <p:txBody>
          <a:bodyPr/>
          <a:lstStyle/>
          <a:p>
            <a:fld id="{C6DF2C5B-7255-004E-A0F9-E6500B02E48C}" type="datetimeFigureOut">
              <a:rPr kumimoji="1" lang="zh-CN" altLang="en-US" smtClean="0"/>
              <a:t>2022/12/7</a:t>
            </a:fld>
            <a:endParaRPr kumimoji="1" lang="zh-CN" altLang="en-US"/>
          </a:p>
        </p:txBody>
      </p:sp>
      <p:sp>
        <p:nvSpPr>
          <p:cNvPr id="6" name="页脚占位符 5">
            <a:extLst>
              <a:ext uri="{FF2B5EF4-FFF2-40B4-BE49-F238E27FC236}">
                <a16:creationId xmlns:a16="http://schemas.microsoft.com/office/drawing/2014/main" id="{B4238EFE-26AE-8D83-C947-4E7B2BB7526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4BE974F-0B55-5FA5-B97A-1F97EBB4209B}"/>
              </a:ext>
            </a:extLst>
          </p:cNvPr>
          <p:cNvSpPr>
            <a:spLocks noGrp="1"/>
          </p:cNvSpPr>
          <p:nvPr>
            <p:ph type="sldNum" sz="quarter" idx="12"/>
          </p:nvPr>
        </p:nvSpPr>
        <p:spPr/>
        <p:txBody>
          <a:body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1673531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247C012-5464-11E4-FDBA-1466D436BE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513664A-7F7B-79D9-195C-25E7A9F6FC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D256915-A10F-1681-2733-01D61FB44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F2C5B-7255-004E-A0F9-E6500B02E48C}" type="datetimeFigureOut">
              <a:rPr kumimoji="1" lang="zh-CN" altLang="en-US" smtClean="0"/>
              <a:t>2022/12/7</a:t>
            </a:fld>
            <a:endParaRPr kumimoji="1" lang="zh-CN" altLang="en-US"/>
          </a:p>
        </p:txBody>
      </p:sp>
      <p:sp>
        <p:nvSpPr>
          <p:cNvPr id="5" name="页脚占位符 4">
            <a:extLst>
              <a:ext uri="{FF2B5EF4-FFF2-40B4-BE49-F238E27FC236}">
                <a16:creationId xmlns:a16="http://schemas.microsoft.com/office/drawing/2014/main" id="{09E2A317-BE02-0B69-C6E2-6F471F9159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4834F27-62DD-5390-0C25-1AD97E3B1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C9DBB6-EA55-194C-8EA4-5035EC8375D3}" type="slidenum">
              <a:rPr kumimoji="1" lang="zh-CN" altLang="en-US" smtClean="0"/>
              <a:t>‹#›</a:t>
            </a:fld>
            <a:endParaRPr kumimoji="1" lang="zh-CN" altLang="en-US"/>
          </a:p>
        </p:txBody>
      </p:sp>
    </p:spTree>
    <p:extLst>
      <p:ext uri="{BB962C8B-B14F-4D97-AF65-F5344CB8AC3E}">
        <p14:creationId xmlns:p14="http://schemas.microsoft.com/office/powerpoint/2010/main" val="2208095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21A34A-8165-5CDF-ED1A-30986C94F065}"/>
              </a:ext>
            </a:extLst>
          </p:cNvPr>
          <p:cNvPicPr>
            <a:picLocks noChangeAspect="1"/>
          </p:cNvPicPr>
          <p:nvPr/>
        </p:nvPicPr>
        <p:blipFill>
          <a:blip r:embed="rId2"/>
          <a:stretch>
            <a:fillRect/>
          </a:stretch>
        </p:blipFill>
        <p:spPr>
          <a:xfrm>
            <a:off x="533976" y="1459351"/>
            <a:ext cx="11124048" cy="2858643"/>
          </a:xfrm>
          <a:prstGeom prst="rect">
            <a:avLst/>
          </a:prstGeom>
        </p:spPr>
      </p:pic>
      <p:sp>
        <p:nvSpPr>
          <p:cNvPr id="6" name="文本框 5">
            <a:extLst>
              <a:ext uri="{FF2B5EF4-FFF2-40B4-BE49-F238E27FC236}">
                <a16:creationId xmlns:a16="http://schemas.microsoft.com/office/drawing/2014/main" id="{55C82216-08C9-8B1E-0FEE-05733D448759}"/>
              </a:ext>
            </a:extLst>
          </p:cNvPr>
          <p:cNvSpPr txBox="1"/>
          <p:nvPr/>
        </p:nvSpPr>
        <p:spPr>
          <a:xfrm>
            <a:off x="2718954" y="4779818"/>
            <a:ext cx="6754091" cy="461665"/>
          </a:xfrm>
          <a:prstGeom prst="rect">
            <a:avLst/>
          </a:prstGeom>
          <a:noFill/>
        </p:spPr>
        <p:txBody>
          <a:bodyPr wrap="square" rtlCol="0">
            <a:spAutoFit/>
          </a:bodyPr>
          <a:lstStyle/>
          <a:p>
            <a:r>
              <a:rPr kumimoji="1" lang="en-US" altLang="zh-CN" sz="2400" dirty="0"/>
              <a:t>——</a:t>
            </a:r>
            <a:r>
              <a:rPr kumimoji="1" lang="zh-CN" altLang="en-US" sz="2400" dirty="0"/>
              <a:t>即</a:t>
            </a:r>
            <a:r>
              <a:rPr kumimoji="1" lang="en-US" altLang="zh-CN" sz="2400" dirty="0"/>
              <a:t>Welsh-Powell</a:t>
            </a:r>
            <a:r>
              <a:rPr kumimoji="1" lang="zh-CN" altLang="en-US" sz="2400" dirty="0"/>
              <a:t>算法在图着色问题中的应用</a:t>
            </a:r>
          </a:p>
        </p:txBody>
      </p:sp>
    </p:spTree>
    <p:extLst>
      <p:ext uri="{BB962C8B-B14F-4D97-AF65-F5344CB8AC3E}">
        <p14:creationId xmlns:p14="http://schemas.microsoft.com/office/powerpoint/2010/main" val="176349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376F10-0C6B-0BE7-8989-E667529ED276}"/>
              </a:ext>
            </a:extLst>
          </p:cNvPr>
          <p:cNvPicPr>
            <a:picLocks noChangeAspect="1"/>
          </p:cNvPicPr>
          <p:nvPr/>
        </p:nvPicPr>
        <p:blipFill>
          <a:blip r:embed="rId2"/>
          <a:stretch>
            <a:fillRect/>
          </a:stretch>
        </p:blipFill>
        <p:spPr>
          <a:xfrm>
            <a:off x="808899" y="311627"/>
            <a:ext cx="10574201" cy="3817028"/>
          </a:xfrm>
          <a:prstGeom prst="rect">
            <a:avLst/>
          </a:prstGeom>
        </p:spPr>
      </p:pic>
      <p:sp>
        <p:nvSpPr>
          <p:cNvPr id="5" name="内容占位符 2">
            <a:extLst>
              <a:ext uri="{FF2B5EF4-FFF2-40B4-BE49-F238E27FC236}">
                <a16:creationId xmlns:a16="http://schemas.microsoft.com/office/drawing/2014/main" id="{2C4B9C5A-37CF-6B13-0680-B8C278091504}"/>
              </a:ext>
            </a:extLst>
          </p:cNvPr>
          <p:cNvSpPr>
            <a:spLocks noGrp="1"/>
          </p:cNvSpPr>
          <p:nvPr>
            <p:ph idx="1"/>
          </p:nvPr>
        </p:nvSpPr>
        <p:spPr>
          <a:xfrm>
            <a:off x="838199" y="4387637"/>
            <a:ext cx="10515600" cy="1800527"/>
          </a:xfrm>
        </p:spPr>
        <p:txBody>
          <a:bodyPr>
            <a:normAutofit/>
          </a:bodyPr>
          <a:lstStyle/>
          <a:p>
            <a:pPr marL="0" indent="0">
              <a:buNone/>
            </a:pPr>
            <a:r>
              <a:rPr kumimoji="1" lang="en-US" altLang="zh-CN" sz="1600" dirty="0"/>
              <a:t>      《</a:t>
            </a:r>
            <a:r>
              <a:rPr kumimoji="1" lang="zh-CN" altLang="en-US" sz="1600" dirty="0"/>
              <a:t>图着色问题的启发式搜索蚂蚁算法</a:t>
            </a:r>
            <a:r>
              <a:rPr kumimoji="1" lang="en-US" altLang="zh-CN" sz="1600" dirty="0"/>
              <a:t>》</a:t>
            </a:r>
            <a:r>
              <a:rPr kumimoji="1" lang="zh-CN" altLang="en-US" sz="1600" dirty="0"/>
              <a:t>，</a:t>
            </a:r>
            <a:r>
              <a:rPr kumimoji="1" lang="en-US" altLang="zh-CN" sz="1600" dirty="0"/>
              <a:t>2005</a:t>
            </a:r>
            <a:r>
              <a:rPr kumimoji="1" lang="zh-CN" altLang="en-US" sz="1600" dirty="0"/>
              <a:t>年由中国上海理工大学的廖飞雄和马良发表。</a:t>
            </a:r>
          </a:p>
          <a:p>
            <a:pPr marL="0" indent="0">
              <a:buNone/>
            </a:pPr>
            <a:r>
              <a:rPr kumimoji="1" lang="en-US" altLang="zh-CN" sz="1600" dirty="0"/>
              <a:t>       </a:t>
            </a:r>
            <a:r>
              <a:rPr kumimoji="1" lang="zh-CN" altLang="en-US" sz="1600" dirty="0"/>
              <a:t>文章中利用当时发展迅速的智能算法（以</a:t>
            </a:r>
            <a:r>
              <a:rPr kumimoji="1" lang="zh-CN" altLang="en-US" sz="1600" b="1" dirty="0"/>
              <a:t>遗传算法</a:t>
            </a:r>
            <a:r>
              <a:rPr kumimoji="1" lang="zh-CN" altLang="en-US" sz="1600" dirty="0"/>
              <a:t>和</a:t>
            </a:r>
            <a:r>
              <a:rPr kumimoji="1" lang="zh-CN" altLang="en-US" sz="1600" b="1" dirty="0"/>
              <a:t>模拟退火算法</a:t>
            </a:r>
            <a:r>
              <a:rPr kumimoji="1" lang="zh-CN" altLang="en-US" sz="1600" dirty="0"/>
              <a:t>等</a:t>
            </a:r>
            <a:r>
              <a:rPr kumimoji="1" lang="zh-CN" altLang="en-US" sz="1600" u="sng" dirty="0"/>
              <a:t>自适应算法</a:t>
            </a:r>
            <a:r>
              <a:rPr kumimoji="1" lang="zh-CN" altLang="en-US" sz="1600" dirty="0"/>
              <a:t>为代表），对图着色问题提出了基于蚁群算法的求解策略。通过大量的计算以及测试，探讨算法的性能并且与一般的求解算法进行比较，在同等的运算时间下，结果能快速收敛到较好的结果，很大程度上体现了这种仿生算法的优势。</a:t>
            </a:r>
          </a:p>
          <a:p>
            <a:pPr marL="0" indent="0">
              <a:buNone/>
            </a:pPr>
            <a:r>
              <a:rPr kumimoji="1" lang="en-US" altLang="zh-CN" sz="1600" dirty="0"/>
              <a:t>       </a:t>
            </a:r>
            <a:r>
              <a:rPr kumimoji="1" lang="zh-CN" altLang="en-US" sz="1600" dirty="0"/>
              <a:t>在承认该算法有效的同时，我们也意识其缺点：蚁群算法本质上属于</a:t>
            </a:r>
            <a:r>
              <a:rPr kumimoji="1" lang="zh-CN" altLang="en-US" sz="1600" u="sng" dirty="0"/>
              <a:t>随机性优化算法</a:t>
            </a:r>
            <a:r>
              <a:rPr kumimoji="1" lang="zh-CN" altLang="en-US" sz="1600" dirty="0"/>
              <a:t>，计算时间较长。随着并行计算的发展，该算法的优化可以展望。</a:t>
            </a:r>
          </a:p>
        </p:txBody>
      </p:sp>
    </p:spTree>
    <p:extLst>
      <p:ext uri="{BB962C8B-B14F-4D97-AF65-F5344CB8AC3E}">
        <p14:creationId xmlns:p14="http://schemas.microsoft.com/office/powerpoint/2010/main" val="2430971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1B56A-7B2A-7AC0-7A92-DE5637E6045F}"/>
              </a:ext>
            </a:extLst>
          </p:cNvPr>
          <p:cNvSpPr>
            <a:spLocks noGrp="1"/>
          </p:cNvSpPr>
          <p:nvPr>
            <p:ph type="title"/>
          </p:nvPr>
        </p:nvSpPr>
        <p:spPr>
          <a:xfrm>
            <a:off x="4360869" y="2766218"/>
            <a:ext cx="3470262" cy="1325563"/>
          </a:xfrm>
        </p:spPr>
        <p:txBody>
          <a:bodyPr>
            <a:normAutofit/>
          </a:bodyPr>
          <a:lstStyle/>
          <a:p>
            <a:r>
              <a:rPr kumimoji="1" lang="en-US" altLang="zh-CN" sz="5400" b="1" dirty="0"/>
              <a:t>My</a:t>
            </a:r>
            <a:r>
              <a:rPr kumimoji="1" lang="zh-CN" altLang="en-US" sz="5400" b="1" dirty="0"/>
              <a:t> </a:t>
            </a:r>
            <a:r>
              <a:rPr kumimoji="1" lang="en-US" altLang="zh-CN" sz="5400" b="1" dirty="0"/>
              <a:t>System</a:t>
            </a:r>
            <a:endParaRPr kumimoji="1" lang="zh-CN" altLang="en-US" sz="5400" b="1" dirty="0"/>
          </a:p>
        </p:txBody>
      </p:sp>
    </p:spTree>
    <p:extLst>
      <p:ext uri="{BB962C8B-B14F-4D97-AF65-F5344CB8AC3E}">
        <p14:creationId xmlns:p14="http://schemas.microsoft.com/office/powerpoint/2010/main" val="279048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BD29AB0-51DE-DF1A-8A8F-B747F8FBA903}"/>
              </a:ext>
            </a:extLst>
          </p:cNvPr>
          <p:cNvSpPr>
            <a:spLocks noGrp="1"/>
          </p:cNvSpPr>
          <p:nvPr>
            <p:ph idx="1"/>
          </p:nvPr>
        </p:nvSpPr>
        <p:spPr>
          <a:xfrm>
            <a:off x="838199" y="4461164"/>
            <a:ext cx="10515600" cy="1175471"/>
          </a:xfrm>
        </p:spPr>
        <p:txBody>
          <a:bodyPr>
            <a:normAutofit/>
          </a:bodyPr>
          <a:lstStyle/>
          <a:p>
            <a:pPr marL="0" indent="0">
              <a:buNone/>
            </a:pPr>
            <a:r>
              <a:rPr kumimoji="1" lang="zh-CN" altLang="en-US" sz="2300" dirty="0"/>
              <a:t>       对于计算机而言，地图上复杂的边界并不好表示，这时候我们可以简单的将其抽象成点着色问题，他们显然是等价的，这个共识是一下方法仍能继续的基础</a:t>
            </a:r>
          </a:p>
        </p:txBody>
      </p:sp>
      <p:pic>
        <p:nvPicPr>
          <p:cNvPr id="5" name="图片 4">
            <a:extLst>
              <a:ext uri="{FF2B5EF4-FFF2-40B4-BE49-F238E27FC236}">
                <a16:creationId xmlns:a16="http://schemas.microsoft.com/office/drawing/2014/main" id="{4CB77ABE-1605-B75A-620B-481D303D7B64}"/>
              </a:ext>
            </a:extLst>
          </p:cNvPr>
          <p:cNvPicPr>
            <a:picLocks noChangeAspect="1"/>
          </p:cNvPicPr>
          <p:nvPr/>
        </p:nvPicPr>
        <p:blipFill>
          <a:blip r:embed="rId2"/>
          <a:stretch>
            <a:fillRect/>
          </a:stretch>
        </p:blipFill>
        <p:spPr>
          <a:xfrm>
            <a:off x="734211" y="1856508"/>
            <a:ext cx="10723577" cy="2068306"/>
          </a:xfrm>
          <a:prstGeom prst="rect">
            <a:avLst/>
          </a:prstGeom>
        </p:spPr>
      </p:pic>
    </p:spTree>
    <p:extLst>
      <p:ext uri="{BB962C8B-B14F-4D97-AF65-F5344CB8AC3E}">
        <p14:creationId xmlns:p14="http://schemas.microsoft.com/office/powerpoint/2010/main" val="3857740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F58705B-49EE-8444-3015-F0BB3350D582}"/>
              </a:ext>
            </a:extLst>
          </p:cNvPr>
          <p:cNvPicPr>
            <a:picLocks noChangeAspect="1"/>
          </p:cNvPicPr>
          <p:nvPr/>
        </p:nvPicPr>
        <p:blipFill>
          <a:blip r:embed="rId2"/>
          <a:stretch>
            <a:fillRect/>
          </a:stretch>
        </p:blipFill>
        <p:spPr>
          <a:xfrm>
            <a:off x="1430482" y="423436"/>
            <a:ext cx="9331036" cy="6011128"/>
          </a:xfrm>
          <a:prstGeom prst="rect">
            <a:avLst/>
          </a:prstGeom>
        </p:spPr>
      </p:pic>
    </p:spTree>
    <p:extLst>
      <p:ext uri="{BB962C8B-B14F-4D97-AF65-F5344CB8AC3E}">
        <p14:creationId xmlns:p14="http://schemas.microsoft.com/office/powerpoint/2010/main" val="195517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6CE9995-792B-ED8F-9397-7FE70445B0D6}"/>
              </a:ext>
            </a:extLst>
          </p:cNvPr>
          <p:cNvPicPr>
            <a:picLocks noChangeAspect="1"/>
          </p:cNvPicPr>
          <p:nvPr/>
        </p:nvPicPr>
        <p:blipFill>
          <a:blip r:embed="rId2"/>
          <a:stretch>
            <a:fillRect/>
          </a:stretch>
        </p:blipFill>
        <p:spPr>
          <a:xfrm>
            <a:off x="165917" y="1600255"/>
            <a:ext cx="6166931" cy="2604435"/>
          </a:xfrm>
          <a:prstGeom prst="rect">
            <a:avLst/>
          </a:prstGeom>
        </p:spPr>
      </p:pic>
      <p:pic>
        <p:nvPicPr>
          <p:cNvPr id="5" name="图片 4">
            <a:extLst>
              <a:ext uri="{FF2B5EF4-FFF2-40B4-BE49-F238E27FC236}">
                <a16:creationId xmlns:a16="http://schemas.microsoft.com/office/drawing/2014/main" id="{5899D600-1A5E-8869-E425-3A59A4DDE639}"/>
              </a:ext>
            </a:extLst>
          </p:cNvPr>
          <p:cNvPicPr>
            <a:picLocks noChangeAspect="1"/>
          </p:cNvPicPr>
          <p:nvPr/>
        </p:nvPicPr>
        <p:blipFill>
          <a:blip r:embed="rId3"/>
          <a:stretch>
            <a:fillRect/>
          </a:stretch>
        </p:blipFill>
        <p:spPr>
          <a:xfrm>
            <a:off x="6110835" y="0"/>
            <a:ext cx="6565096" cy="6858000"/>
          </a:xfrm>
          <a:prstGeom prst="rect">
            <a:avLst/>
          </a:prstGeom>
        </p:spPr>
      </p:pic>
      <p:sp>
        <p:nvSpPr>
          <p:cNvPr id="6" name="文本框 5">
            <a:extLst>
              <a:ext uri="{FF2B5EF4-FFF2-40B4-BE49-F238E27FC236}">
                <a16:creationId xmlns:a16="http://schemas.microsoft.com/office/drawing/2014/main" id="{72BB391E-4DDE-7E37-BD28-2C416416D789}"/>
              </a:ext>
            </a:extLst>
          </p:cNvPr>
          <p:cNvSpPr txBox="1"/>
          <p:nvPr/>
        </p:nvSpPr>
        <p:spPr>
          <a:xfrm>
            <a:off x="249381" y="4857635"/>
            <a:ext cx="6166931" cy="400110"/>
          </a:xfrm>
          <a:prstGeom prst="rect">
            <a:avLst/>
          </a:prstGeom>
          <a:noFill/>
        </p:spPr>
        <p:txBody>
          <a:bodyPr wrap="square" rtlCol="0">
            <a:spAutoFit/>
          </a:bodyPr>
          <a:lstStyle/>
          <a:p>
            <a:r>
              <a:rPr kumimoji="1" lang="zh-CN" altLang="en-US" sz="2000" dirty="0"/>
              <a:t>关于</a:t>
            </a:r>
            <a:r>
              <a:rPr kumimoji="1" lang="en-US" altLang="zh-CN" sz="2000" dirty="0"/>
              <a:t>Welsh-Powell</a:t>
            </a:r>
            <a:r>
              <a:rPr kumimoji="1" lang="zh-CN" altLang="en-US" sz="2000" dirty="0"/>
              <a:t>算法的时间复杂度以及正确性证明</a:t>
            </a:r>
            <a:endParaRPr kumimoji="1" lang="en-US" altLang="zh-CN" sz="2000" dirty="0"/>
          </a:p>
        </p:txBody>
      </p:sp>
    </p:spTree>
    <p:extLst>
      <p:ext uri="{BB962C8B-B14F-4D97-AF65-F5344CB8AC3E}">
        <p14:creationId xmlns:p14="http://schemas.microsoft.com/office/powerpoint/2010/main" val="1556917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1CE6D12-FDD3-92FC-F0A2-8C070630571D}"/>
              </a:ext>
            </a:extLst>
          </p:cNvPr>
          <p:cNvSpPr>
            <a:spLocks noGrp="1"/>
          </p:cNvSpPr>
          <p:nvPr>
            <p:ph idx="1"/>
          </p:nvPr>
        </p:nvSpPr>
        <p:spPr>
          <a:xfrm>
            <a:off x="4894118" y="5735784"/>
            <a:ext cx="2403764" cy="496599"/>
          </a:xfrm>
        </p:spPr>
        <p:txBody>
          <a:bodyPr>
            <a:normAutofit/>
          </a:bodyPr>
          <a:lstStyle/>
          <a:p>
            <a:pPr marL="0" indent="0">
              <a:buNone/>
            </a:pPr>
            <a:r>
              <a:rPr kumimoji="1" lang="zh-CN" altLang="en-US" sz="2000" dirty="0"/>
              <a:t>核心代码（</a:t>
            </a:r>
            <a:r>
              <a:rPr kumimoji="1" lang="en-US" altLang="zh-CN" sz="2000" dirty="0"/>
              <a:t>python</a:t>
            </a:r>
            <a:r>
              <a:rPr kumimoji="1" lang="zh-CN" altLang="en-US" sz="2000" dirty="0"/>
              <a:t>）</a:t>
            </a:r>
          </a:p>
        </p:txBody>
      </p:sp>
      <p:pic>
        <p:nvPicPr>
          <p:cNvPr id="4" name="图片 3">
            <a:extLst>
              <a:ext uri="{FF2B5EF4-FFF2-40B4-BE49-F238E27FC236}">
                <a16:creationId xmlns:a16="http://schemas.microsoft.com/office/drawing/2014/main" id="{F7A503CA-50B9-66E1-AF6A-2D1F27D223DB}"/>
              </a:ext>
            </a:extLst>
          </p:cNvPr>
          <p:cNvPicPr>
            <a:picLocks noChangeAspect="1"/>
          </p:cNvPicPr>
          <p:nvPr/>
        </p:nvPicPr>
        <p:blipFill>
          <a:blip r:embed="rId2"/>
          <a:stretch>
            <a:fillRect/>
          </a:stretch>
        </p:blipFill>
        <p:spPr>
          <a:xfrm>
            <a:off x="1950431" y="554184"/>
            <a:ext cx="8232658" cy="4918364"/>
          </a:xfrm>
          <a:prstGeom prst="rect">
            <a:avLst/>
          </a:prstGeom>
        </p:spPr>
      </p:pic>
    </p:spTree>
    <p:extLst>
      <p:ext uri="{BB962C8B-B14F-4D97-AF65-F5344CB8AC3E}">
        <p14:creationId xmlns:p14="http://schemas.microsoft.com/office/powerpoint/2010/main" val="1977707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1B56A-7B2A-7AC0-7A92-DE5637E6045F}"/>
              </a:ext>
            </a:extLst>
          </p:cNvPr>
          <p:cNvSpPr>
            <a:spLocks noGrp="1"/>
          </p:cNvSpPr>
          <p:nvPr>
            <p:ph type="title"/>
          </p:nvPr>
        </p:nvSpPr>
        <p:spPr>
          <a:xfrm>
            <a:off x="4360869" y="2766218"/>
            <a:ext cx="3470262" cy="1325563"/>
          </a:xfrm>
        </p:spPr>
        <p:txBody>
          <a:bodyPr>
            <a:normAutofit/>
          </a:bodyPr>
          <a:lstStyle/>
          <a:p>
            <a:r>
              <a:rPr kumimoji="1" lang="en-US" altLang="zh-CN" sz="5400" b="1" dirty="0"/>
              <a:t>Experiment</a:t>
            </a:r>
            <a:endParaRPr kumimoji="1" lang="zh-CN" altLang="en-US" sz="5400" b="1" dirty="0"/>
          </a:p>
        </p:txBody>
      </p:sp>
    </p:spTree>
    <p:extLst>
      <p:ext uri="{BB962C8B-B14F-4D97-AF65-F5344CB8AC3E}">
        <p14:creationId xmlns:p14="http://schemas.microsoft.com/office/powerpoint/2010/main" val="3573849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E57EEDB-B075-4067-2807-863058517C68}"/>
              </a:ext>
            </a:extLst>
          </p:cNvPr>
          <p:cNvPicPr>
            <a:picLocks noChangeAspect="1"/>
          </p:cNvPicPr>
          <p:nvPr/>
        </p:nvPicPr>
        <p:blipFill>
          <a:blip r:embed="rId3"/>
          <a:stretch>
            <a:fillRect/>
          </a:stretch>
        </p:blipFill>
        <p:spPr>
          <a:xfrm>
            <a:off x="1663362" y="237981"/>
            <a:ext cx="8865276" cy="6382038"/>
          </a:xfrm>
          <a:prstGeom prst="rect">
            <a:avLst/>
          </a:prstGeom>
        </p:spPr>
      </p:pic>
    </p:spTree>
    <p:extLst>
      <p:ext uri="{BB962C8B-B14F-4D97-AF65-F5344CB8AC3E}">
        <p14:creationId xmlns:p14="http://schemas.microsoft.com/office/powerpoint/2010/main" val="3488702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A719500-7493-76C8-36DA-CEEDB063D205}"/>
              </a:ext>
            </a:extLst>
          </p:cNvPr>
          <p:cNvPicPr>
            <a:picLocks noChangeAspect="1"/>
          </p:cNvPicPr>
          <p:nvPr/>
        </p:nvPicPr>
        <p:blipFill>
          <a:blip r:embed="rId2"/>
          <a:stretch>
            <a:fillRect/>
          </a:stretch>
        </p:blipFill>
        <p:spPr>
          <a:xfrm>
            <a:off x="1280519" y="287571"/>
            <a:ext cx="9630962" cy="6282858"/>
          </a:xfrm>
          <a:prstGeom prst="rect">
            <a:avLst/>
          </a:prstGeom>
        </p:spPr>
      </p:pic>
    </p:spTree>
    <p:extLst>
      <p:ext uri="{BB962C8B-B14F-4D97-AF65-F5344CB8AC3E}">
        <p14:creationId xmlns:p14="http://schemas.microsoft.com/office/powerpoint/2010/main" val="277374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6BD68-5F5F-046D-7E8B-771DF8D396E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696189-CF1C-064E-C468-6CB483ABAF9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62FB1F1-6359-595C-90A0-31A0432DAF80}"/>
              </a:ext>
            </a:extLst>
          </p:cNvPr>
          <p:cNvPicPr>
            <a:picLocks noChangeAspect="1"/>
          </p:cNvPicPr>
          <p:nvPr/>
        </p:nvPicPr>
        <p:blipFill>
          <a:blip r:embed="rId2"/>
          <a:stretch>
            <a:fillRect/>
          </a:stretch>
        </p:blipFill>
        <p:spPr>
          <a:xfrm>
            <a:off x="1064780" y="487652"/>
            <a:ext cx="10062439" cy="5689311"/>
          </a:xfrm>
          <a:prstGeom prst="rect">
            <a:avLst/>
          </a:prstGeom>
        </p:spPr>
      </p:pic>
    </p:spTree>
    <p:extLst>
      <p:ext uri="{BB962C8B-B14F-4D97-AF65-F5344CB8AC3E}">
        <p14:creationId xmlns:p14="http://schemas.microsoft.com/office/powerpoint/2010/main" val="4189703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46FD7-8A0A-BD78-A038-0F501A75E63A}"/>
              </a:ext>
            </a:extLst>
          </p:cNvPr>
          <p:cNvSpPr>
            <a:spLocks noGrp="1"/>
          </p:cNvSpPr>
          <p:nvPr>
            <p:ph type="title"/>
          </p:nvPr>
        </p:nvSpPr>
        <p:spPr>
          <a:xfrm>
            <a:off x="3345872" y="525029"/>
            <a:ext cx="4862946" cy="1325563"/>
          </a:xfrm>
        </p:spPr>
        <p:txBody>
          <a:bodyPr/>
          <a:lstStyle/>
          <a:p>
            <a:r>
              <a:rPr kumimoji="1" lang="en-US" altLang="zh-CN" dirty="0"/>
              <a:t>Contents</a:t>
            </a:r>
            <a:r>
              <a:rPr kumimoji="1" lang="zh-CN" altLang="en-US" dirty="0"/>
              <a:t> </a:t>
            </a:r>
            <a:r>
              <a:rPr kumimoji="1" lang="en-US" altLang="zh-CN" dirty="0"/>
              <a:t>——</a:t>
            </a:r>
            <a:r>
              <a:rPr kumimoji="1" lang="zh-CN" altLang="en-US" dirty="0"/>
              <a:t> 目录</a:t>
            </a:r>
          </a:p>
        </p:txBody>
      </p:sp>
      <p:sp>
        <p:nvSpPr>
          <p:cNvPr id="3" name="内容占位符 2">
            <a:extLst>
              <a:ext uri="{FF2B5EF4-FFF2-40B4-BE49-F238E27FC236}">
                <a16:creationId xmlns:a16="http://schemas.microsoft.com/office/drawing/2014/main" id="{2643EDE0-CC2A-28DE-988E-8EF6A6FECF9F}"/>
              </a:ext>
            </a:extLst>
          </p:cNvPr>
          <p:cNvSpPr>
            <a:spLocks noGrp="1"/>
          </p:cNvSpPr>
          <p:nvPr>
            <p:ph idx="1"/>
          </p:nvPr>
        </p:nvSpPr>
        <p:spPr>
          <a:xfrm>
            <a:off x="3366654" y="1981633"/>
            <a:ext cx="5458692" cy="4351338"/>
          </a:xfrm>
        </p:spPr>
        <p:txBody>
          <a:bodyPr/>
          <a:lstStyle/>
          <a:p>
            <a:r>
              <a:rPr kumimoji="1" lang="en-US" altLang="zh-CN" dirty="0"/>
              <a:t>Abstract —— </a:t>
            </a:r>
            <a:r>
              <a:rPr kumimoji="1" lang="zh-CN" altLang="en-US" dirty="0"/>
              <a:t>摘要</a:t>
            </a:r>
            <a:endParaRPr kumimoji="1" lang="en-US" altLang="zh-CN" dirty="0"/>
          </a:p>
          <a:p>
            <a:r>
              <a:rPr kumimoji="1" lang="en-US" altLang="zh-CN" dirty="0"/>
              <a:t>Introduction</a:t>
            </a:r>
            <a:r>
              <a:rPr kumimoji="1" lang="zh-CN" altLang="en-US" dirty="0"/>
              <a:t> </a:t>
            </a:r>
            <a:r>
              <a:rPr kumimoji="1" lang="en-US" altLang="zh-CN" dirty="0"/>
              <a:t>——</a:t>
            </a:r>
            <a:r>
              <a:rPr kumimoji="1" lang="zh-CN" altLang="en-US" dirty="0"/>
              <a:t> 引言</a:t>
            </a:r>
            <a:endParaRPr kumimoji="1" lang="en-US" altLang="zh-CN" dirty="0"/>
          </a:p>
          <a:p>
            <a:r>
              <a:rPr kumimoji="1" lang="en-US" altLang="zh-CN" dirty="0"/>
              <a:t>Related</a:t>
            </a:r>
            <a:r>
              <a:rPr kumimoji="1" lang="zh-CN" altLang="en-US" dirty="0"/>
              <a:t> </a:t>
            </a:r>
            <a:r>
              <a:rPr kumimoji="1" lang="en-US" altLang="zh-CN" dirty="0"/>
              <a:t>Research</a:t>
            </a:r>
            <a:r>
              <a:rPr kumimoji="1" lang="zh-CN" altLang="en-US" dirty="0"/>
              <a:t> </a:t>
            </a:r>
            <a:r>
              <a:rPr kumimoji="1" lang="en-US" altLang="zh-CN" dirty="0"/>
              <a:t>——</a:t>
            </a:r>
            <a:r>
              <a:rPr kumimoji="1" lang="zh-CN" altLang="en-US" dirty="0"/>
              <a:t> 相关研究</a:t>
            </a:r>
            <a:endParaRPr kumimoji="1" lang="en-US" altLang="zh-CN" dirty="0"/>
          </a:p>
          <a:p>
            <a:r>
              <a:rPr kumimoji="1" lang="en-US" altLang="zh-CN" dirty="0"/>
              <a:t>My System</a:t>
            </a:r>
            <a:r>
              <a:rPr kumimoji="1" lang="zh-CN" altLang="en-US" dirty="0"/>
              <a:t> </a:t>
            </a:r>
            <a:r>
              <a:rPr kumimoji="1" lang="en-US" altLang="zh-CN" dirty="0"/>
              <a:t>——</a:t>
            </a:r>
            <a:r>
              <a:rPr kumimoji="1" lang="zh-CN" altLang="en-US" dirty="0"/>
              <a:t> 我的体系</a:t>
            </a:r>
            <a:endParaRPr kumimoji="1" lang="en-US" altLang="zh-CN" dirty="0"/>
          </a:p>
          <a:p>
            <a:r>
              <a:rPr kumimoji="1" lang="en-US" altLang="zh-CN" dirty="0"/>
              <a:t>Experiment</a:t>
            </a:r>
            <a:r>
              <a:rPr kumimoji="1" lang="zh-CN" altLang="en-US" dirty="0"/>
              <a:t> </a:t>
            </a:r>
            <a:r>
              <a:rPr kumimoji="1" lang="en-US" altLang="zh-CN" dirty="0"/>
              <a:t>——</a:t>
            </a:r>
            <a:r>
              <a:rPr kumimoji="1" lang="zh-CN" altLang="en-US" dirty="0"/>
              <a:t> 实验验证</a:t>
            </a:r>
            <a:endParaRPr kumimoji="1" lang="en-US" altLang="zh-CN" dirty="0"/>
          </a:p>
          <a:p>
            <a:r>
              <a:rPr kumimoji="1" lang="en-US" altLang="zh-CN" dirty="0"/>
              <a:t>Conclusion</a:t>
            </a:r>
            <a:r>
              <a:rPr kumimoji="1" lang="zh-CN" altLang="en-US" dirty="0"/>
              <a:t> </a:t>
            </a:r>
            <a:r>
              <a:rPr kumimoji="1" lang="en-US" altLang="zh-CN" dirty="0"/>
              <a:t>——</a:t>
            </a:r>
            <a:r>
              <a:rPr kumimoji="1" lang="zh-CN" altLang="en-US" dirty="0"/>
              <a:t> 总结</a:t>
            </a:r>
            <a:endParaRPr kumimoji="1" lang="en-US" altLang="zh-CN" dirty="0"/>
          </a:p>
          <a:p>
            <a:r>
              <a:rPr kumimoji="1" lang="en-US" altLang="zh-CN" dirty="0"/>
              <a:t>Acknowledgement</a:t>
            </a:r>
            <a:r>
              <a:rPr kumimoji="1" lang="zh-CN" altLang="en-US" dirty="0"/>
              <a:t> </a:t>
            </a:r>
            <a:r>
              <a:rPr kumimoji="1" lang="en-US" altLang="zh-CN" dirty="0"/>
              <a:t>——</a:t>
            </a:r>
            <a:r>
              <a:rPr kumimoji="1" lang="zh-CN" altLang="en-US" dirty="0"/>
              <a:t> 致谢</a:t>
            </a:r>
            <a:endParaRPr kumimoji="1" lang="en-US" altLang="zh-CN" dirty="0"/>
          </a:p>
          <a:p>
            <a:r>
              <a:rPr kumimoji="1" lang="en-US" altLang="zh-CN" dirty="0"/>
              <a:t>References</a:t>
            </a:r>
            <a:r>
              <a:rPr kumimoji="1" lang="zh-CN" altLang="en-US" dirty="0"/>
              <a:t> </a:t>
            </a:r>
            <a:r>
              <a:rPr kumimoji="1" lang="en-US" altLang="zh-CN" dirty="0"/>
              <a:t>——</a:t>
            </a:r>
            <a:r>
              <a:rPr kumimoji="1" lang="zh-CN" altLang="en-US" dirty="0"/>
              <a:t> 引用</a:t>
            </a:r>
          </a:p>
        </p:txBody>
      </p:sp>
    </p:spTree>
    <p:extLst>
      <p:ext uri="{BB962C8B-B14F-4D97-AF65-F5344CB8AC3E}">
        <p14:creationId xmlns:p14="http://schemas.microsoft.com/office/powerpoint/2010/main" val="2324851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0F018-3FCC-E4D1-EE9C-D1E1FCCCFE2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314429D-CBA7-2079-3A41-5BC4E13ADA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34BF693-CB20-6F15-03E0-270A5553D394}"/>
              </a:ext>
            </a:extLst>
          </p:cNvPr>
          <p:cNvPicPr>
            <a:picLocks noChangeAspect="1"/>
          </p:cNvPicPr>
          <p:nvPr/>
        </p:nvPicPr>
        <p:blipFill>
          <a:blip r:embed="rId2"/>
          <a:stretch>
            <a:fillRect/>
          </a:stretch>
        </p:blipFill>
        <p:spPr>
          <a:xfrm>
            <a:off x="1118495" y="262529"/>
            <a:ext cx="9955010" cy="6230346"/>
          </a:xfrm>
          <a:prstGeom prst="rect">
            <a:avLst/>
          </a:prstGeom>
        </p:spPr>
      </p:pic>
      <p:pic>
        <p:nvPicPr>
          <p:cNvPr id="6" name="图片 5">
            <a:extLst>
              <a:ext uri="{FF2B5EF4-FFF2-40B4-BE49-F238E27FC236}">
                <a16:creationId xmlns:a16="http://schemas.microsoft.com/office/drawing/2014/main" id="{7E531196-0490-4026-C825-0F164F0CEB94}"/>
              </a:ext>
            </a:extLst>
          </p:cNvPr>
          <p:cNvPicPr>
            <a:picLocks noChangeAspect="1"/>
          </p:cNvPicPr>
          <p:nvPr/>
        </p:nvPicPr>
        <p:blipFill>
          <a:blip r:embed="rId3"/>
          <a:stretch>
            <a:fillRect/>
          </a:stretch>
        </p:blipFill>
        <p:spPr>
          <a:xfrm>
            <a:off x="7028873" y="1825625"/>
            <a:ext cx="3149600" cy="1447800"/>
          </a:xfrm>
          <a:prstGeom prst="rect">
            <a:avLst/>
          </a:prstGeom>
        </p:spPr>
      </p:pic>
    </p:spTree>
    <p:extLst>
      <p:ext uri="{BB962C8B-B14F-4D97-AF65-F5344CB8AC3E}">
        <p14:creationId xmlns:p14="http://schemas.microsoft.com/office/powerpoint/2010/main" val="74546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EBD08-08B5-CB70-E184-5E25FCEF7ED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B57869D-FEFC-31A9-7539-B0C784D8905C}"/>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E4A3053F-5C1D-F5AF-89E7-0316A563A752}"/>
              </a:ext>
            </a:extLst>
          </p:cNvPr>
          <p:cNvPicPr>
            <a:picLocks noChangeAspect="1"/>
          </p:cNvPicPr>
          <p:nvPr/>
        </p:nvPicPr>
        <p:blipFill>
          <a:blip r:embed="rId2"/>
          <a:stretch>
            <a:fillRect/>
          </a:stretch>
        </p:blipFill>
        <p:spPr>
          <a:xfrm>
            <a:off x="1746250" y="928689"/>
            <a:ext cx="8339282" cy="4889978"/>
          </a:xfrm>
          <a:prstGeom prst="rect">
            <a:avLst/>
          </a:prstGeom>
        </p:spPr>
      </p:pic>
    </p:spTree>
    <p:extLst>
      <p:ext uri="{BB962C8B-B14F-4D97-AF65-F5344CB8AC3E}">
        <p14:creationId xmlns:p14="http://schemas.microsoft.com/office/powerpoint/2010/main" val="2869540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24104-EBF0-64B2-1F62-A65F48F9764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F90B3B5-0B7C-5305-CE32-C2C72683658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08B24D0-C785-AF11-C23F-D5E5ABA7B3EA}"/>
              </a:ext>
            </a:extLst>
          </p:cNvPr>
          <p:cNvPicPr>
            <a:picLocks noChangeAspect="1"/>
          </p:cNvPicPr>
          <p:nvPr/>
        </p:nvPicPr>
        <p:blipFill>
          <a:blip r:embed="rId2"/>
          <a:stretch>
            <a:fillRect/>
          </a:stretch>
        </p:blipFill>
        <p:spPr>
          <a:xfrm>
            <a:off x="1465118" y="206371"/>
            <a:ext cx="9261763" cy="6651629"/>
          </a:xfrm>
          <a:prstGeom prst="rect">
            <a:avLst/>
          </a:prstGeom>
        </p:spPr>
      </p:pic>
    </p:spTree>
    <p:extLst>
      <p:ext uri="{BB962C8B-B14F-4D97-AF65-F5344CB8AC3E}">
        <p14:creationId xmlns:p14="http://schemas.microsoft.com/office/powerpoint/2010/main" val="3956902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98F07E-8AFE-E01B-D334-65748059C4F7}"/>
              </a:ext>
            </a:extLst>
          </p:cNvPr>
          <p:cNvPicPr>
            <a:picLocks noChangeAspect="1"/>
          </p:cNvPicPr>
          <p:nvPr/>
        </p:nvPicPr>
        <p:blipFill>
          <a:blip r:embed="rId2"/>
          <a:stretch>
            <a:fillRect/>
          </a:stretch>
        </p:blipFill>
        <p:spPr>
          <a:xfrm>
            <a:off x="3879275" y="259022"/>
            <a:ext cx="3410527" cy="2757108"/>
          </a:xfrm>
          <a:prstGeom prst="rect">
            <a:avLst/>
          </a:prstGeom>
        </p:spPr>
      </p:pic>
      <p:pic>
        <p:nvPicPr>
          <p:cNvPr id="7" name="图片 6">
            <a:extLst>
              <a:ext uri="{FF2B5EF4-FFF2-40B4-BE49-F238E27FC236}">
                <a16:creationId xmlns:a16="http://schemas.microsoft.com/office/drawing/2014/main" id="{3137AC44-534B-1B40-04E4-8578D43FAB75}"/>
              </a:ext>
            </a:extLst>
          </p:cNvPr>
          <p:cNvPicPr>
            <a:picLocks noChangeAspect="1"/>
          </p:cNvPicPr>
          <p:nvPr/>
        </p:nvPicPr>
        <p:blipFill>
          <a:blip r:embed="rId3"/>
          <a:stretch>
            <a:fillRect/>
          </a:stretch>
        </p:blipFill>
        <p:spPr>
          <a:xfrm>
            <a:off x="7566318" y="721815"/>
            <a:ext cx="4125763" cy="1758236"/>
          </a:xfrm>
          <a:prstGeom prst="rect">
            <a:avLst/>
          </a:prstGeom>
        </p:spPr>
      </p:pic>
      <p:pic>
        <p:nvPicPr>
          <p:cNvPr id="8" name="图片 7">
            <a:extLst>
              <a:ext uri="{FF2B5EF4-FFF2-40B4-BE49-F238E27FC236}">
                <a16:creationId xmlns:a16="http://schemas.microsoft.com/office/drawing/2014/main" id="{FF631752-C762-C89E-3619-2F1C2AFB936E}"/>
              </a:ext>
            </a:extLst>
          </p:cNvPr>
          <p:cNvPicPr>
            <a:picLocks noChangeAspect="1"/>
          </p:cNvPicPr>
          <p:nvPr/>
        </p:nvPicPr>
        <p:blipFill>
          <a:blip r:embed="rId4"/>
          <a:stretch>
            <a:fillRect/>
          </a:stretch>
        </p:blipFill>
        <p:spPr>
          <a:xfrm>
            <a:off x="5271657" y="3834084"/>
            <a:ext cx="3171535" cy="2205962"/>
          </a:xfrm>
          <a:prstGeom prst="rect">
            <a:avLst/>
          </a:prstGeom>
        </p:spPr>
      </p:pic>
      <p:cxnSp>
        <p:nvCxnSpPr>
          <p:cNvPr id="12" name="直线箭头连接符 11">
            <a:extLst>
              <a:ext uri="{FF2B5EF4-FFF2-40B4-BE49-F238E27FC236}">
                <a16:creationId xmlns:a16="http://schemas.microsoft.com/office/drawing/2014/main" id="{EA7B49AA-7A37-9E12-81CD-964A3934146F}"/>
              </a:ext>
            </a:extLst>
          </p:cNvPr>
          <p:cNvCxnSpPr/>
          <p:nvPr/>
        </p:nvCxnSpPr>
        <p:spPr>
          <a:xfrm>
            <a:off x="6964219" y="1637576"/>
            <a:ext cx="3740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6F88AAF2-0D58-CEDC-0728-7C0DE3C6801E}"/>
              </a:ext>
            </a:extLst>
          </p:cNvPr>
          <p:cNvCxnSpPr>
            <a:cxnSpLocks/>
          </p:cNvCxnSpPr>
          <p:nvPr/>
        </p:nvCxnSpPr>
        <p:spPr>
          <a:xfrm flipH="1">
            <a:off x="8465128" y="4943630"/>
            <a:ext cx="3740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3257DF5-E066-6890-7C58-E956FE5055F4}"/>
              </a:ext>
            </a:extLst>
          </p:cNvPr>
          <p:cNvPicPr>
            <a:picLocks noChangeAspect="1"/>
          </p:cNvPicPr>
          <p:nvPr/>
        </p:nvPicPr>
        <p:blipFill>
          <a:blip r:embed="rId5"/>
          <a:stretch>
            <a:fillRect/>
          </a:stretch>
        </p:blipFill>
        <p:spPr>
          <a:xfrm>
            <a:off x="-25977" y="2796620"/>
            <a:ext cx="5360554" cy="4061380"/>
          </a:xfrm>
          <a:prstGeom prst="rect">
            <a:avLst/>
          </a:prstGeom>
        </p:spPr>
      </p:pic>
      <p:cxnSp>
        <p:nvCxnSpPr>
          <p:cNvPr id="13" name="直线箭头连接符 12">
            <a:extLst>
              <a:ext uri="{FF2B5EF4-FFF2-40B4-BE49-F238E27FC236}">
                <a16:creationId xmlns:a16="http://schemas.microsoft.com/office/drawing/2014/main" id="{C62C802C-8AD9-8741-5061-3B7FF724A36A}"/>
              </a:ext>
            </a:extLst>
          </p:cNvPr>
          <p:cNvCxnSpPr>
            <a:cxnSpLocks/>
          </p:cNvCxnSpPr>
          <p:nvPr/>
        </p:nvCxnSpPr>
        <p:spPr>
          <a:xfrm flipH="1" flipV="1">
            <a:off x="4801177" y="4943629"/>
            <a:ext cx="3740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D108257F-5772-B137-F6CF-D6E326F83377}"/>
              </a:ext>
            </a:extLst>
          </p:cNvPr>
          <p:cNvPicPr>
            <a:picLocks noChangeAspect="1"/>
          </p:cNvPicPr>
          <p:nvPr/>
        </p:nvPicPr>
        <p:blipFill>
          <a:blip r:embed="rId6"/>
          <a:stretch>
            <a:fillRect/>
          </a:stretch>
        </p:blipFill>
        <p:spPr>
          <a:xfrm>
            <a:off x="8986984" y="4148639"/>
            <a:ext cx="2971800" cy="1589979"/>
          </a:xfrm>
          <a:prstGeom prst="rect">
            <a:avLst/>
          </a:prstGeom>
        </p:spPr>
      </p:pic>
      <p:pic>
        <p:nvPicPr>
          <p:cNvPr id="5" name="图片 4">
            <a:extLst>
              <a:ext uri="{FF2B5EF4-FFF2-40B4-BE49-F238E27FC236}">
                <a16:creationId xmlns:a16="http://schemas.microsoft.com/office/drawing/2014/main" id="{995CE181-206D-42E8-278F-1780EB084766}"/>
              </a:ext>
            </a:extLst>
          </p:cNvPr>
          <p:cNvPicPr>
            <a:picLocks noChangeAspect="1"/>
          </p:cNvPicPr>
          <p:nvPr/>
        </p:nvPicPr>
        <p:blipFill>
          <a:blip r:embed="rId7"/>
          <a:stretch>
            <a:fillRect/>
          </a:stretch>
        </p:blipFill>
        <p:spPr>
          <a:xfrm>
            <a:off x="0" y="259022"/>
            <a:ext cx="3657600" cy="2683823"/>
          </a:xfrm>
          <a:prstGeom prst="rect">
            <a:avLst/>
          </a:prstGeom>
        </p:spPr>
      </p:pic>
      <p:cxnSp>
        <p:nvCxnSpPr>
          <p:cNvPr id="16" name="直线箭头连接符 15">
            <a:extLst>
              <a:ext uri="{FF2B5EF4-FFF2-40B4-BE49-F238E27FC236}">
                <a16:creationId xmlns:a16="http://schemas.microsoft.com/office/drawing/2014/main" id="{52939B40-A52D-1D99-BD49-DAE02802C8F6}"/>
              </a:ext>
            </a:extLst>
          </p:cNvPr>
          <p:cNvCxnSpPr/>
          <p:nvPr/>
        </p:nvCxnSpPr>
        <p:spPr>
          <a:xfrm>
            <a:off x="9864436" y="2796620"/>
            <a:ext cx="387928" cy="916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D52E896E-7EAD-150E-40A3-D30DFA195D2C}"/>
              </a:ext>
            </a:extLst>
          </p:cNvPr>
          <p:cNvCxnSpPr>
            <a:cxnSpLocks/>
          </p:cNvCxnSpPr>
          <p:nvPr/>
        </p:nvCxnSpPr>
        <p:spPr>
          <a:xfrm>
            <a:off x="3408218" y="1637576"/>
            <a:ext cx="3740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294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1B56A-7B2A-7AC0-7A92-DE5637E6045F}"/>
              </a:ext>
            </a:extLst>
          </p:cNvPr>
          <p:cNvSpPr>
            <a:spLocks noGrp="1"/>
          </p:cNvSpPr>
          <p:nvPr>
            <p:ph type="title"/>
          </p:nvPr>
        </p:nvSpPr>
        <p:spPr>
          <a:xfrm>
            <a:off x="4360869" y="2766218"/>
            <a:ext cx="3470262" cy="1325563"/>
          </a:xfrm>
        </p:spPr>
        <p:txBody>
          <a:bodyPr>
            <a:normAutofit/>
          </a:bodyPr>
          <a:lstStyle/>
          <a:p>
            <a:r>
              <a:rPr kumimoji="1" lang="en-US" altLang="zh-CN" sz="5400" b="1" dirty="0"/>
              <a:t>Conclusion</a:t>
            </a:r>
            <a:endParaRPr kumimoji="1" lang="zh-CN" altLang="en-US" sz="5400" b="1" dirty="0"/>
          </a:p>
        </p:txBody>
      </p:sp>
    </p:spTree>
    <p:extLst>
      <p:ext uri="{BB962C8B-B14F-4D97-AF65-F5344CB8AC3E}">
        <p14:creationId xmlns:p14="http://schemas.microsoft.com/office/powerpoint/2010/main" val="3381765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2E0C3-97CB-95A7-B1E1-BF9ED211445B}"/>
              </a:ext>
            </a:extLst>
          </p:cNvPr>
          <p:cNvSpPr>
            <a:spLocks noGrp="1"/>
          </p:cNvSpPr>
          <p:nvPr>
            <p:ph type="title"/>
          </p:nvPr>
        </p:nvSpPr>
        <p:spPr/>
        <p:txBody>
          <a:bodyPr/>
          <a:lstStyle/>
          <a:p>
            <a:endParaRPr kumimoji="1"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2E146A2-6030-41A1-8263-93CE310713CC}"/>
                  </a:ext>
                </a:extLst>
              </p:cNvPr>
              <p:cNvSpPr>
                <a:spLocks noGrp="1"/>
              </p:cNvSpPr>
              <p:nvPr>
                <p:ph idx="1"/>
              </p:nvPr>
            </p:nvSpPr>
            <p:spPr>
              <a:xfrm>
                <a:off x="838200" y="4050824"/>
                <a:ext cx="10515600" cy="1420757"/>
              </a:xfrm>
            </p:spPr>
            <p:txBody>
              <a:bodyPr>
                <a:noAutofit/>
              </a:bodyPr>
              <a:lstStyle/>
              <a:p>
                <a:pPr marL="0" indent="0">
                  <a:buNone/>
                </a:pPr>
                <a:r>
                  <a:rPr kumimoji="1" lang="en-US" altLang="zh-CN" sz="2000" dirty="0"/>
                  <a:t>       </a:t>
                </a:r>
                <a:r>
                  <a:rPr kumimoji="1" lang="zh-CN" altLang="en-US" sz="2000" dirty="0"/>
                  <a:t>这篇论文的目的是为解决图着色问题</a:t>
                </a:r>
                <a:r>
                  <a:rPr kumimoji="1" lang="en-US" altLang="zh-CN" sz="2000" dirty="0"/>
                  <a:t>(</a:t>
                </a:r>
                <a:r>
                  <a:rPr kumimoji="1" lang="zh-CN" altLang="en-US" sz="2000" dirty="0"/>
                  <a:t>以及其可抽象的相关问题</a:t>
                </a:r>
                <a:r>
                  <a:rPr kumimoji="1" lang="en-US" altLang="zh-CN" sz="2000" dirty="0"/>
                  <a:t>)</a:t>
                </a:r>
                <a:r>
                  <a:rPr kumimoji="1" lang="zh-CN" altLang="en-US" sz="2000" dirty="0"/>
                  <a:t>提出一种解决方案。</a:t>
                </a:r>
              </a:p>
              <a:p>
                <a:pPr marL="0" indent="0">
                  <a:buNone/>
                </a:pPr>
                <a:r>
                  <a:rPr kumimoji="1" lang="en-US" altLang="zh-CN" sz="2000" dirty="0"/>
                  <a:t>       </a:t>
                </a:r>
                <a:r>
                  <a:rPr kumimoji="1" lang="zh-CN" altLang="en-US" sz="2000" dirty="0"/>
                  <a:t>在本文中，我们对图着色问题提出了一种</a:t>
                </a:r>
                <a:r>
                  <a:rPr kumimoji="1" lang="en" altLang="zh-CN" sz="2000" dirty="0"/>
                  <a:t>O(</a:t>
                </a:r>
                <a14:m>
                  <m:oMath xmlns:m="http://schemas.openxmlformats.org/officeDocument/2006/math">
                    <m:sSup>
                      <m:sSupPr>
                        <m:ctrlPr>
                          <a:rPr kumimoji="1" lang="en-US" altLang="zh-CN" sz="2000" b="0" i="1" dirty="0" smtClean="0">
                            <a:latin typeface="Cambria Math" panose="02040503050406030204" pitchFamily="18" charset="0"/>
                          </a:rPr>
                        </m:ctrlPr>
                      </m:sSupPr>
                      <m:e>
                        <m:r>
                          <m:rPr>
                            <m:sty m:val="p"/>
                          </m:rPr>
                          <a:rPr kumimoji="1" lang="en" altLang="zh-CN" sz="2000" i="1" dirty="0">
                            <a:latin typeface="Cambria Math" panose="02040503050406030204" pitchFamily="18" charset="0"/>
                          </a:rPr>
                          <m:t>n</m:t>
                        </m:r>
                      </m:e>
                      <m:sup>
                        <m:r>
                          <a:rPr kumimoji="1" lang="en-US" altLang="zh-CN" sz="2000" b="0" i="1" dirty="0" smtClean="0">
                            <a:latin typeface="Cambria Math" panose="02040503050406030204" pitchFamily="18" charset="0"/>
                          </a:rPr>
                          <m:t>2</m:t>
                        </m:r>
                      </m:sup>
                    </m:sSup>
                  </m:oMath>
                </a14:m>
                <a:r>
                  <a:rPr kumimoji="1" lang="en" altLang="zh-CN" sz="2000" dirty="0"/>
                  <a:t>)</a:t>
                </a:r>
                <a:r>
                  <a:rPr kumimoji="1" lang="zh-CN" altLang="en-US" sz="2000" dirty="0"/>
                  <a:t>时间复杂度下的近似最优解的解决方案，将</a:t>
                </a:r>
                <a:r>
                  <a:rPr kumimoji="1" lang="en" altLang="zh-CN" sz="2000" dirty="0"/>
                  <a:t>NP-Complete</a:t>
                </a:r>
                <a:r>
                  <a:rPr kumimoji="1" lang="zh-CN" altLang="en-US" sz="2000" dirty="0"/>
                  <a:t>问题转换成在时间和空间上可接受的稳定算法，并且通过数学证明证明这种方法下求出的结果近似最优解，是对于可解性和求解复杂度的一种权衡方案。</a:t>
                </a:r>
              </a:p>
            </p:txBody>
          </p:sp>
        </mc:Choice>
        <mc:Fallback>
          <p:sp>
            <p:nvSpPr>
              <p:cNvPr id="3" name="内容占位符 2">
                <a:extLst>
                  <a:ext uri="{FF2B5EF4-FFF2-40B4-BE49-F238E27FC236}">
                    <a16:creationId xmlns:a16="http://schemas.microsoft.com/office/drawing/2014/main" id="{22E146A2-6030-41A1-8263-93CE310713CC}"/>
                  </a:ext>
                </a:extLst>
              </p:cNvPr>
              <p:cNvSpPr>
                <a:spLocks noGrp="1" noRot="1" noChangeAspect="1" noMove="1" noResize="1" noEditPoints="1" noAdjustHandles="1" noChangeArrowheads="1" noChangeShapeType="1" noTextEdit="1"/>
              </p:cNvSpPr>
              <p:nvPr>
                <p:ph idx="1"/>
              </p:nvPr>
            </p:nvSpPr>
            <p:spPr>
              <a:xfrm>
                <a:off x="838200" y="4050824"/>
                <a:ext cx="10515600" cy="1420757"/>
              </a:xfrm>
              <a:blipFill>
                <a:blip r:embed="rId2"/>
                <a:stretch>
                  <a:fillRect l="-724" t="-531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E5392CB-CFD2-5BB0-9A83-E4E0920E553E}"/>
              </a:ext>
            </a:extLst>
          </p:cNvPr>
          <p:cNvPicPr>
            <a:picLocks noChangeAspect="1"/>
          </p:cNvPicPr>
          <p:nvPr/>
        </p:nvPicPr>
        <p:blipFill>
          <a:blip r:embed="rId3"/>
          <a:stretch>
            <a:fillRect/>
          </a:stretch>
        </p:blipFill>
        <p:spPr>
          <a:xfrm>
            <a:off x="727364" y="1558939"/>
            <a:ext cx="10794384" cy="1780011"/>
          </a:xfrm>
          <a:prstGeom prst="rect">
            <a:avLst/>
          </a:prstGeom>
        </p:spPr>
      </p:pic>
      <p:pic>
        <p:nvPicPr>
          <p:cNvPr id="6" name="图片 5">
            <a:extLst>
              <a:ext uri="{FF2B5EF4-FFF2-40B4-BE49-F238E27FC236}">
                <a16:creationId xmlns:a16="http://schemas.microsoft.com/office/drawing/2014/main" id="{93554BCC-4555-925F-29BF-8D6687DFF7F1}"/>
              </a:ext>
            </a:extLst>
          </p:cNvPr>
          <p:cNvPicPr>
            <a:picLocks noChangeAspect="1"/>
          </p:cNvPicPr>
          <p:nvPr/>
        </p:nvPicPr>
        <p:blipFill>
          <a:blip r:embed="rId4"/>
          <a:stretch>
            <a:fillRect/>
          </a:stretch>
        </p:blipFill>
        <p:spPr>
          <a:xfrm>
            <a:off x="824345" y="3078972"/>
            <a:ext cx="10379896" cy="509358"/>
          </a:xfrm>
          <a:prstGeom prst="rect">
            <a:avLst/>
          </a:prstGeom>
        </p:spPr>
      </p:pic>
    </p:spTree>
    <p:extLst>
      <p:ext uri="{BB962C8B-B14F-4D97-AF65-F5344CB8AC3E}">
        <p14:creationId xmlns:p14="http://schemas.microsoft.com/office/powerpoint/2010/main" val="666295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DEBD52B-849E-D2B7-AF23-0A0FF8EB569B}"/>
                  </a:ext>
                </a:extLst>
              </p:cNvPr>
              <p:cNvSpPr>
                <a:spLocks noGrp="1"/>
              </p:cNvSpPr>
              <p:nvPr>
                <p:ph idx="1"/>
              </p:nvPr>
            </p:nvSpPr>
            <p:spPr>
              <a:xfrm>
                <a:off x="838200" y="4087086"/>
                <a:ext cx="10515600" cy="1191491"/>
              </a:xfrm>
            </p:spPr>
            <p:txBody>
              <a:bodyPr>
                <a:normAutofit/>
              </a:bodyPr>
              <a:lstStyle/>
              <a:p>
                <a:pPr marL="0" indent="0">
                  <a:buNone/>
                </a:pPr>
                <a:r>
                  <a:rPr kumimoji="1" lang="zh-CN" altLang="en-US" sz="2000" dirty="0"/>
                  <a:t>        本文提出的解决方法的局限性在于，当点和其相邻的边的数量到达一定层次后</a:t>
                </a:r>
                <a:r>
                  <a:rPr kumimoji="1" lang="en-US" altLang="zh-CN" sz="2000" dirty="0"/>
                  <a:t>(</a:t>
                </a:r>
                <a14:m>
                  <m:oMath xmlns:m="http://schemas.openxmlformats.org/officeDocument/2006/math">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10</m:t>
                        </m:r>
                      </m:e>
                      <m:sup>
                        <m:r>
                          <a:rPr kumimoji="1" lang="en-US" altLang="zh-CN" sz="2000" b="0" i="1" smtClean="0">
                            <a:latin typeface="Cambria Math" panose="02040503050406030204" pitchFamily="18" charset="0"/>
                          </a:rPr>
                          <m:t>8</m:t>
                        </m:r>
                      </m:sup>
                    </m:sSup>
                  </m:oMath>
                </a14:m>
                <a:r>
                  <a:rPr kumimoji="1" lang="en-US" altLang="zh-CN" sz="2000" dirty="0"/>
                  <a:t>)</a:t>
                </a:r>
                <a:r>
                  <a:rPr kumimoji="1" lang="zh-CN" altLang="en-US" sz="2000" dirty="0"/>
                  <a:t>，这个解决方案对于一般电脑来说就不是那么优秀了。对于不同类型问题的求解，应该选用更适合的算法，对于求解优越性和时间复杂度均能达到极好效果的图着色问题解决算法还有待寻找。</a:t>
                </a:r>
              </a:p>
              <a:p>
                <a:endParaRPr kumimoji="1" lang="zh-CN" altLang="en-US" sz="2000" dirty="0"/>
              </a:p>
            </p:txBody>
          </p:sp>
        </mc:Choice>
        <mc:Fallback>
          <p:sp>
            <p:nvSpPr>
              <p:cNvPr id="3" name="内容占位符 2">
                <a:extLst>
                  <a:ext uri="{FF2B5EF4-FFF2-40B4-BE49-F238E27FC236}">
                    <a16:creationId xmlns:a16="http://schemas.microsoft.com/office/drawing/2014/main" id="{0DEBD52B-849E-D2B7-AF23-0A0FF8EB569B}"/>
                  </a:ext>
                </a:extLst>
              </p:cNvPr>
              <p:cNvSpPr>
                <a:spLocks noGrp="1" noRot="1" noChangeAspect="1" noMove="1" noResize="1" noEditPoints="1" noAdjustHandles="1" noChangeArrowheads="1" noChangeShapeType="1" noTextEdit="1"/>
              </p:cNvSpPr>
              <p:nvPr>
                <p:ph idx="1"/>
              </p:nvPr>
            </p:nvSpPr>
            <p:spPr>
              <a:xfrm>
                <a:off x="838200" y="4087086"/>
                <a:ext cx="10515600" cy="1191491"/>
              </a:xfrm>
              <a:blipFill>
                <a:blip r:embed="rId2"/>
                <a:stretch>
                  <a:fillRect l="-724" t="-5263" b="-84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98F8928-E582-3B81-CF89-4557EC766F1D}"/>
              </a:ext>
            </a:extLst>
          </p:cNvPr>
          <p:cNvPicPr>
            <a:picLocks noChangeAspect="1"/>
          </p:cNvPicPr>
          <p:nvPr/>
        </p:nvPicPr>
        <p:blipFill>
          <a:blip r:embed="rId3"/>
          <a:stretch>
            <a:fillRect/>
          </a:stretch>
        </p:blipFill>
        <p:spPr>
          <a:xfrm>
            <a:off x="345774" y="1895606"/>
            <a:ext cx="11500451" cy="1586883"/>
          </a:xfrm>
          <a:prstGeom prst="rect">
            <a:avLst/>
          </a:prstGeom>
        </p:spPr>
      </p:pic>
    </p:spTree>
    <p:extLst>
      <p:ext uri="{BB962C8B-B14F-4D97-AF65-F5344CB8AC3E}">
        <p14:creationId xmlns:p14="http://schemas.microsoft.com/office/powerpoint/2010/main" val="190319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610E008-36B3-1631-4209-E8D8A9C59D1A}"/>
              </a:ext>
            </a:extLst>
          </p:cNvPr>
          <p:cNvPicPr>
            <a:picLocks noChangeAspect="1"/>
          </p:cNvPicPr>
          <p:nvPr/>
        </p:nvPicPr>
        <p:blipFill>
          <a:blip r:embed="rId2"/>
          <a:stretch>
            <a:fillRect/>
          </a:stretch>
        </p:blipFill>
        <p:spPr>
          <a:xfrm>
            <a:off x="851733" y="1508673"/>
            <a:ext cx="10488533" cy="3840654"/>
          </a:xfrm>
          <a:prstGeom prst="rect">
            <a:avLst/>
          </a:prstGeom>
        </p:spPr>
      </p:pic>
    </p:spTree>
    <p:extLst>
      <p:ext uri="{BB962C8B-B14F-4D97-AF65-F5344CB8AC3E}">
        <p14:creationId xmlns:p14="http://schemas.microsoft.com/office/powerpoint/2010/main" val="4129745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61425D1-ECB1-98A8-EB39-B422FA62CF0F}"/>
              </a:ext>
            </a:extLst>
          </p:cNvPr>
          <p:cNvPicPr>
            <a:picLocks noChangeAspect="1"/>
          </p:cNvPicPr>
          <p:nvPr/>
        </p:nvPicPr>
        <p:blipFill>
          <a:blip r:embed="rId2"/>
          <a:srcRect/>
          <a:stretch/>
        </p:blipFill>
        <p:spPr>
          <a:xfrm>
            <a:off x="1489364" y="345025"/>
            <a:ext cx="8998526" cy="5631731"/>
          </a:xfrm>
          <a:prstGeom prst="rect">
            <a:avLst/>
          </a:prstGeom>
        </p:spPr>
      </p:pic>
      <p:pic>
        <p:nvPicPr>
          <p:cNvPr id="9" name="图片 8">
            <a:extLst>
              <a:ext uri="{FF2B5EF4-FFF2-40B4-BE49-F238E27FC236}">
                <a16:creationId xmlns:a16="http://schemas.microsoft.com/office/drawing/2014/main" id="{8A18F1C2-E67B-5019-262E-15CCC38B1A17}"/>
              </a:ext>
            </a:extLst>
          </p:cNvPr>
          <p:cNvPicPr>
            <a:picLocks noChangeAspect="1"/>
          </p:cNvPicPr>
          <p:nvPr/>
        </p:nvPicPr>
        <p:blipFill>
          <a:blip r:embed="rId3"/>
          <a:stretch>
            <a:fillRect/>
          </a:stretch>
        </p:blipFill>
        <p:spPr>
          <a:xfrm>
            <a:off x="1440873" y="265734"/>
            <a:ext cx="9095509" cy="5692427"/>
          </a:xfrm>
          <a:prstGeom prst="rect">
            <a:avLst/>
          </a:prstGeom>
        </p:spPr>
      </p:pic>
      <p:sp>
        <p:nvSpPr>
          <p:cNvPr id="10" name="文本框 9">
            <a:extLst>
              <a:ext uri="{FF2B5EF4-FFF2-40B4-BE49-F238E27FC236}">
                <a16:creationId xmlns:a16="http://schemas.microsoft.com/office/drawing/2014/main" id="{03328CCC-5A49-F399-51C0-47E71C3F3F23}"/>
              </a:ext>
            </a:extLst>
          </p:cNvPr>
          <p:cNvSpPr txBox="1"/>
          <p:nvPr/>
        </p:nvSpPr>
        <p:spPr>
          <a:xfrm>
            <a:off x="665019" y="6106527"/>
            <a:ext cx="10647218" cy="369332"/>
          </a:xfrm>
          <a:prstGeom prst="rect">
            <a:avLst/>
          </a:prstGeom>
          <a:noFill/>
        </p:spPr>
        <p:txBody>
          <a:bodyPr wrap="square" rtlCol="0">
            <a:spAutoFit/>
          </a:bodyPr>
          <a:lstStyle/>
          <a:p>
            <a:r>
              <a:rPr kumimoji="1" lang="en" altLang="zh-CN" b="1" dirty="0"/>
              <a:t>https://</a:t>
            </a:r>
            <a:r>
              <a:rPr kumimoji="1" lang="en" altLang="zh-CN" b="1" dirty="0" err="1"/>
              <a:t>github.com</a:t>
            </a:r>
            <a:r>
              <a:rPr kumimoji="1" lang="en" altLang="zh-CN" b="1" dirty="0"/>
              <a:t>/</a:t>
            </a:r>
            <a:r>
              <a:rPr kumimoji="1" lang="en" altLang="zh-CN" b="1" dirty="0" err="1"/>
              <a:t>MarioTX</a:t>
            </a:r>
            <a:r>
              <a:rPr kumimoji="1" lang="en" altLang="zh-CN" b="1" dirty="0"/>
              <a:t>/Application-of-Welsh-Powell-Algorithm-to-Graph-Coloring-Problem</a:t>
            </a:r>
            <a:endParaRPr kumimoji="1" lang="zh-CN" altLang="en-US" b="1" dirty="0"/>
          </a:p>
        </p:txBody>
      </p:sp>
      <p:sp>
        <p:nvSpPr>
          <p:cNvPr id="11" name="文本框 10">
            <a:extLst>
              <a:ext uri="{FF2B5EF4-FFF2-40B4-BE49-F238E27FC236}">
                <a16:creationId xmlns:a16="http://schemas.microsoft.com/office/drawing/2014/main" id="{D4935B52-6F38-E399-156A-9BDFC4222449}"/>
              </a:ext>
            </a:extLst>
          </p:cNvPr>
          <p:cNvSpPr txBox="1"/>
          <p:nvPr/>
        </p:nvSpPr>
        <p:spPr>
          <a:xfrm>
            <a:off x="1350821" y="6087932"/>
            <a:ext cx="9538855" cy="369332"/>
          </a:xfrm>
          <a:prstGeom prst="rect">
            <a:avLst/>
          </a:prstGeom>
          <a:noFill/>
        </p:spPr>
        <p:txBody>
          <a:bodyPr wrap="square" rtlCol="0">
            <a:spAutoFit/>
          </a:bodyPr>
          <a:lstStyle/>
          <a:p>
            <a:r>
              <a:rPr kumimoji="1" lang="en" altLang="zh-CN" b="1" dirty="0"/>
              <a:t>https://</a:t>
            </a:r>
            <a:r>
              <a:rPr kumimoji="1" lang="en" altLang="zh-CN" b="1" dirty="0" err="1"/>
              <a:t>www.marioctx.com</a:t>
            </a:r>
            <a:r>
              <a:rPr kumimoji="1" lang="en" altLang="zh-CN" b="1" dirty="0"/>
              <a:t>/2022/11/25/Welsh-Powell-Algorithm-and-Graph-Coloring/</a:t>
            </a:r>
            <a:endParaRPr kumimoji="1" lang="zh-CN" altLang="en-US" b="1" dirty="0"/>
          </a:p>
        </p:txBody>
      </p:sp>
    </p:spTree>
    <p:extLst>
      <p:ext uri="{BB962C8B-B14F-4D97-AF65-F5344CB8AC3E}">
        <p14:creationId xmlns:p14="http://schemas.microsoft.com/office/powerpoint/2010/main" val="405820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xit" presetSubtype="0" fill="hold" nodeType="clickEffect">
                                  <p:stCondLst>
                                    <p:cond delay="0"/>
                                  </p:stCondLst>
                                  <p:childTnLst>
                                    <p:animEffect transition="out" filter="fade">
                                      <p:cBhvr>
                                        <p:cTn id="18" dur="1000"/>
                                        <p:tgtEl>
                                          <p:spTgt spid="9"/>
                                        </p:tgtEl>
                                      </p:cBhvr>
                                    </p:animEffect>
                                    <p:anim calcmode="lin" valueType="num">
                                      <p:cBhvr>
                                        <p:cTn id="19" dur="1000"/>
                                        <p:tgtEl>
                                          <p:spTgt spid="9"/>
                                        </p:tgtEl>
                                        <p:attrNameLst>
                                          <p:attrName>ppt_x</p:attrName>
                                        </p:attrNameLst>
                                      </p:cBhvr>
                                      <p:tavLst>
                                        <p:tav tm="0">
                                          <p:val>
                                            <p:strVal val="ppt_x"/>
                                          </p:val>
                                        </p:tav>
                                        <p:tav tm="100000">
                                          <p:val>
                                            <p:strVal val="ppt_x"/>
                                          </p:val>
                                        </p:tav>
                                      </p:tavLst>
                                    </p:anim>
                                    <p:anim calcmode="lin" valueType="num">
                                      <p:cBhvr>
                                        <p:cTn id="20" dur="1000"/>
                                        <p:tgtEl>
                                          <p:spTgt spid="9"/>
                                        </p:tgtEl>
                                        <p:attrNameLst>
                                          <p:attrName>ppt_y</p:attrName>
                                        </p:attrNameLst>
                                      </p:cBhvr>
                                      <p:tavLst>
                                        <p:tav tm="0">
                                          <p:val>
                                            <p:strVal val="ppt_y"/>
                                          </p:val>
                                        </p:tav>
                                        <p:tav tm="100000">
                                          <p:val>
                                            <p:strVal val="ppt_y-.1"/>
                                          </p:val>
                                        </p:tav>
                                      </p:tavLst>
                                    </p:anim>
                                    <p:set>
                                      <p:cBhvr>
                                        <p:cTn id="21" dur="1" fill="hold">
                                          <p:stCondLst>
                                            <p:cond delay="999"/>
                                          </p:stCondLst>
                                        </p:cTn>
                                        <p:tgtEl>
                                          <p:spTgt spid="9"/>
                                        </p:tgtEl>
                                        <p:attrNameLst>
                                          <p:attrName>style.visibility</p:attrName>
                                        </p:attrNameLst>
                                      </p:cBhvr>
                                      <p:to>
                                        <p:strVal val="hidden"/>
                                      </p:to>
                                    </p:set>
                                  </p:childTnLst>
                                </p:cTn>
                              </p:par>
                              <p:par>
                                <p:cTn id="22" presetID="47" presetClass="exit" presetSubtype="0" fill="hold" grpId="1" nodeType="withEffect">
                                  <p:stCondLst>
                                    <p:cond delay="0"/>
                                  </p:stCondLst>
                                  <p:childTnLst>
                                    <p:animEffect transition="out" filter="fade">
                                      <p:cBhvr>
                                        <p:cTn id="23" dur="1000"/>
                                        <p:tgtEl>
                                          <p:spTgt spid="10"/>
                                        </p:tgtEl>
                                      </p:cBhvr>
                                    </p:animEffect>
                                    <p:anim calcmode="lin" valueType="num">
                                      <p:cBhvr>
                                        <p:cTn id="24" dur="1000"/>
                                        <p:tgtEl>
                                          <p:spTgt spid="10"/>
                                        </p:tgtEl>
                                        <p:attrNameLst>
                                          <p:attrName>ppt_x</p:attrName>
                                        </p:attrNameLst>
                                      </p:cBhvr>
                                      <p:tavLst>
                                        <p:tav tm="0">
                                          <p:val>
                                            <p:strVal val="ppt_x"/>
                                          </p:val>
                                        </p:tav>
                                        <p:tav tm="100000">
                                          <p:val>
                                            <p:strVal val="ppt_x"/>
                                          </p:val>
                                        </p:tav>
                                      </p:tavLst>
                                    </p:anim>
                                    <p:anim calcmode="lin" valueType="num">
                                      <p:cBhvr>
                                        <p:cTn id="25" dur="1000"/>
                                        <p:tgtEl>
                                          <p:spTgt spid="10"/>
                                        </p:tgtEl>
                                        <p:attrNameLst>
                                          <p:attrName>ppt_y</p:attrName>
                                        </p:attrNameLst>
                                      </p:cBhvr>
                                      <p:tavLst>
                                        <p:tav tm="0">
                                          <p:val>
                                            <p:strVal val="ppt_y"/>
                                          </p:val>
                                        </p:tav>
                                        <p:tav tm="100000">
                                          <p:val>
                                            <p:strVal val="ppt_y-.1"/>
                                          </p:val>
                                        </p:tav>
                                      </p:tavLst>
                                    </p:anim>
                                    <p:set>
                                      <p:cBhvr>
                                        <p:cTn id="26" dur="1" fill="hold">
                                          <p:stCondLst>
                                            <p:cond delay="999"/>
                                          </p:stCondLst>
                                        </p:cTn>
                                        <p:tgtEl>
                                          <p:spTgt spid="10"/>
                                        </p:tgtEl>
                                        <p:attrNameLst>
                                          <p:attrName>style.visibility</p:attrName>
                                        </p:attrNameLst>
                                      </p:cBhvr>
                                      <p:to>
                                        <p:strVal val="hidden"/>
                                      </p:to>
                                    </p:set>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C05FA-A748-9475-3177-3C562BBA93D1}"/>
              </a:ext>
            </a:extLst>
          </p:cNvPr>
          <p:cNvSpPr>
            <a:spLocks noGrp="1"/>
          </p:cNvSpPr>
          <p:nvPr>
            <p:ph type="title"/>
          </p:nvPr>
        </p:nvSpPr>
        <p:spPr>
          <a:xfrm>
            <a:off x="4672445" y="2766218"/>
            <a:ext cx="2847109" cy="1325563"/>
          </a:xfrm>
        </p:spPr>
        <p:txBody>
          <a:bodyPr>
            <a:noAutofit/>
          </a:bodyPr>
          <a:lstStyle/>
          <a:p>
            <a:r>
              <a:rPr kumimoji="1" lang="en-US" altLang="zh-CN" sz="6600" b="1" dirty="0"/>
              <a:t>Thanks</a:t>
            </a:r>
            <a:endParaRPr kumimoji="1" lang="zh-CN" altLang="en-US" sz="6600" b="1" dirty="0"/>
          </a:p>
        </p:txBody>
      </p:sp>
    </p:spTree>
    <p:extLst>
      <p:ext uri="{BB962C8B-B14F-4D97-AF65-F5344CB8AC3E}">
        <p14:creationId xmlns:p14="http://schemas.microsoft.com/office/powerpoint/2010/main" val="182941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30F8C07-5E1C-11E0-9DB8-5ACF190D1C1C}"/>
              </a:ext>
            </a:extLst>
          </p:cNvPr>
          <p:cNvPicPr>
            <a:picLocks noChangeAspect="1"/>
          </p:cNvPicPr>
          <p:nvPr/>
        </p:nvPicPr>
        <p:blipFill>
          <a:blip r:embed="rId3"/>
          <a:stretch>
            <a:fillRect/>
          </a:stretch>
        </p:blipFill>
        <p:spPr>
          <a:xfrm>
            <a:off x="838200" y="1451746"/>
            <a:ext cx="10515600" cy="3954508"/>
          </a:xfrm>
          <a:prstGeom prst="rect">
            <a:avLst/>
          </a:prstGeom>
        </p:spPr>
      </p:pic>
    </p:spTree>
    <p:extLst>
      <p:ext uri="{BB962C8B-B14F-4D97-AF65-F5344CB8AC3E}">
        <p14:creationId xmlns:p14="http://schemas.microsoft.com/office/powerpoint/2010/main" val="80565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1B56A-7B2A-7AC0-7A92-DE5637E6045F}"/>
              </a:ext>
            </a:extLst>
          </p:cNvPr>
          <p:cNvSpPr>
            <a:spLocks noGrp="1"/>
          </p:cNvSpPr>
          <p:nvPr>
            <p:ph type="title"/>
          </p:nvPr>
        </p:nvSpPr>
        <p:spPr>
          <a:xfrm>
            <a:off x="4199094" y="2766218"/>
            <a:ext cx="3793811" cy="1325563"/>
          </a:xfrm>
        </p:spPr>
        <p:txBody>
          <a:bodyPr>
            <a:normAutofit/>
          </a:bodyPr>
          <a:lstStyle/>
          <a:p>
            <a:r>
              <a:rPr kumimoji="1" lang="en-US" altLang="zh-CN" sz="5400" b="1" dirty="0"/>
              <a:t>Introduction</a:t>
            </a:r>
            <a:endParaRPr kumimoji="1" lang="zh-CN" altLang="en-US" sz="5400" b="1" dirty="0"/>
          </a:p>
        </p:txBody>
      </p:sp>
    </p:spTree>
    <p:extLst>
      <p:ext uri="{BB962C8B-B14F-4D97-AF65-F5344CB8AC3E}">
        <p14:creationId xmlns:p14="http://schemas.microsoft.com/office/powerpoint/2010/main" val="99893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F644227-E04F-2744-899B-FB4D9ACB68A8}"/>
              </a:ext>
            </a:extLst>
          </p:cNvPr>
          <p:cNvPicPr>
            <a:picLocks noChangeAspect="1"/>
          </p:cNvPicPr>
          <p:nvPr/>
        </p:nvPicPr>
        <p:blipFill>
          <a:blip r:embed="rId3"/>
          <a:stretch>
            <a:fillRect/>
          </a:stretch>
        </p:blipFill>
        <p:spPr>
          <a:xfrm>
            <a:off x="646424" y="1181084"/>
            <a:ext cx="10899150" cy="1827878"/>
          </a:xfrm>
          <a:prstGeom prst="rect">
            <a:avLst/>
          </a:prstGeom>
        </p:spPr>
      </p:pic>
      <p:sp>
        <p:nvSpPr>
          <p:cNvPr id="6" name="文本框 5">
            <a:extLst>
              <a:ext uri="{FF2B5EF4-FFF2-40B4-BE49-F238E27FC236}">
                <a16:creationId xmlns:a16="http://schemas.microsoft.com/office/drawing/2014/main" id="{EC61F60F-D2A4-78BF-3FC2-C100FA676AA6}"/>
              </a:ext>
            </a:extLst>
          </p:cNvPr>
          <p:cNvSpPr txBox="1"/>
          <p:nvPr/>
        </p:nvSpPr>
        <p:spPr>
          <a:xfrm>
            <a:off x="646424" y="3849038"/>
            <a:ext cx="10899150" cy="1938992"/>
          </a:xfrm>
          <a:prstGeom prst="rect">
            <a:avLst/>
          </a:prstGeom>
          <a:noFill/>
        </p:spPr>
        <p:txBody>
          <a:bodyPr wrap="square" rtlCol="0">
            <a:spAutoFit/>
          </a:bodyPr>
          <a:lstStyle/>
          <a:p>
            <a:r>
              <a:rPr kumimoji="1" lang="zh-CN" altLang="en-US" sz="2400" dirty="0"/>
              <a:t>给予图着色问题一个严谨的</a:t>
            </a:r>
            <a:r>
              <a:rPr kumimoji="1" lang="zh-CN" altLang="en-US" sz="2400" b="1" dirty="0"/>
              <a:t>数学定义</a:t>
            </a:r>
            <a:r>
              <a:rPr kumimoji="1" lang="zh-CN" altLang="en-US" sz="2400" dirty="0"/>
              <a:t>：</a:t>
            </a:r>
            <a:endParaRPr kumimoji="1" lang="en-US" altLang="zh-CN" sz="2400" dirty="0"/>
          </a:p>
          <a:p>
            <a:r>
              <a:rPr kumimoji="1" lang="zh-CN" altLang="en-US" sz="2400" dirty="0"/>
              <a:t>给定一个无向图</a:t>
            </a:r>
            <a:r>
              <a:rPr kumimoji="1" lang="en" altLang="zh-CN" sz="2400" dirty="0"/>
              <a:t>G =</a:t>
            </a:r>
            <a:r>
              <a:rPr kumimoji="1" lang="zh-CN" altLang="en" sz="2400" dirty="0"/>
              <a:t>（</a:t>
            </a:r>
            <a:r>
              <a:rPr kumimoji="1" lang="en" altLang="zh-CN" sz="2400" dirty="0"/>
              <a:t>V, E</a:t>
            </a:r>
            <a:r>
              <a:rPr kumimoji="1" lang="zh-CN" altLang="en" sz="2400" dirty="0"/>
              <a:t>），</a:t>
            </a:r>
            <a:r>
              <a:rPr kumimoji="1" lang="zh-CN" altLang="en-US" sz="2400" dirty="0"/>
              <a:t>其中</a:t>
            </a:r>
            <a:r>
              <a:rPr kumimoji="1" lang="en" altLang="zh-CN" sz="2400" dirty="0"/>
              <a:t>V</a:t>
            </a:r>
            <a:r>
              <a:rPr kumimoji="1" lang="zh-CN" altLang="en-US" sz="2400" dirty="0"/>
              <a:t>为顶点集合，</a:t>
            </a:r>
            <a:r>
              <a:rPr kumimoji="1" lang="en" altLang="zh-CN" sz="2400" dirty="0"/>
              <a:t>E</a:t>
            </a:r>
            <a:r>
              <a:rPr kumimoji="1" lang="zh-CN" altLang="en-US" sz="2400" dirty="0"/>
              <a:t>为边集合，图着色问题即为将</a:t>
            </a:r>
            <a:r>
              <a:rPr kumimoji="1" lang="en" altLang="zh-CN" sz="2400" dirty="0"/>
              <a:t>V</a:t>
            </a:r>
            <a:r>
              <a:rPr kumimoji="1" lang="zh-CN" altLang="en-US" sz="2400" dirty="0"/>
              <a:t>分为</a:t>
            </a:r>
            <a:r>
              <a:rPr kumimoji="1" lang="en" altLang="zh-CN" sz="2400" dirty="0"/>
              <a:t>K</a:t>
            </a:r>
            <a:r>
              <a:rPr kumimoji="1" lang="zh-CN" altLang="en-US" sz="2400" dirty="0"/>
              <a:t>个颜色组，每个组形成一个独立集，即其中没有相邻的顶点。其优化版本是希望获得最小的</a:t>
            </a:r>
            <a:r>
              <a:rPr kumimoji="1" lang="en" altLang="zh-CN" sz="2400" dirty="0"/>
              <a:t>K</a:t>
            </a:r>
            <a:r>
              <a:rPr kumimoji="1" lang="zh-CN" altLang="en-US" sz="2400" dirty="0"/>
              <a:t>值。</a:t>
            </a:r>
            <a:endParaRPr kumimoji="1" lang="en-US" altLang="zh-CN" sz="2400" dirty="0"/>
          </a:p>
          <a:p>
            <a:endParaRPr kumimoji="1" lang="zh-CN" altLang="en-US" sz="2400" dirty="0"/>
          </a:p>
        </p:txBody>
      </p:sp>
    </p:spTree>
    <p:extLst>
      <p:ext uri="{BB962C8B-B14F-4D97-AF65-F5344CB8AC3E}">
        <p14:creationId xmlns:p14="http://schemas.microsoft.com/office/powerpoint/2010/main" val="417009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A687D64-0A43-332F-A1EF-F3683CDBDBF0}"/>
              </a:ext>
            </a:extLst>
          </p:cNvPr>
          <p:cNvSpPr>
            <a:spLocks noGrp="1"/>
          </p:cNvSpPr>
          <p:nvPr>
            <p:ph idx="1"/>
          </p:nvPr>
        </p:nvSpPr>
        <p:spPr>
          <a:xfrm>
            <a:off x="838200" y="3866321"/>
            <a:ext cx="10515600" cy="2115173"/>
          </a:xfrm>
        </p:spPr>
        <p:txBody>
          <a:bodyPr>
            <a:normAutofit/>
          </a:bodyPr>
          <a:lstStyle/>
          <a:p>
            <a:pPr marL="0" indent="0">
              <a:buNone/>
            </a:pPr>
            <a:r>
              <a:rPr kumimoji="1" lang="zh-CN" altLang="en-US" sz="2000" dirty="0"/>
              <a:t>       在现实生活中的地图中，常常需要通过着色来区分区域。同时，图着色问题在组合分析中也有着重要的应用，例如任务调度、资源分配、</a:t>
            </a:r>
            <a:r>
              <a:rPr kumimoji="1" lang="en" altLang="zh-CN" sz="2000" dirty="0"/>
              <a:t>VLSI</a:t>
            </a:r>
            <a:r>
              <a:rPr kumimoji="1" lang="zh-CN" altLang="en-US" sz="2000" dirty="0"/>
              <a:t>布线和测试等。一些经典的组合问题，例如最大支配集、二次分配、最大覆盖问题都可以转换为图着色问题进行研究。</a:t>
            </a:r>
          </a:p>
          <a:p>
            <a:endParaRPr kumimoji="1" lang="zh-CN" altLang="en-US" sz="1200" dirty="0"/>
          </a:p>
          <a:p>
            <a:pPr marL="0" indent="0">
              <a:buNone/>
            </a:pPr>
            <a:r>
              <a:rPr kumimoji="1" lang="zh-CN" altLang="en-US" sz="2000" dirty="0"/>
              <a:t>       而地图最少着色问题是</a:t>
            </a:r>
            <a:r>
              <a:rPr kumimoji="1" lang="en" altLang="zh-CN" sz="2000" b="1" dirty="0"/>
              <a:t>NP-Complete</a:t>
            </a:r>
            <a:r>
              <a:rPr kumimoji="1" lang="zh-CN" altLang="en-US" sz="2000" dirty="0"/>
              <a:t>问题，目前没有有效的解决方式，如何</a:t>
            </a:r>
            <a:r>
              <a:rPr kumimoji="1" lang="zh-CN" altLang="en-US" sz="2000" u="sng" dirty="0"/>
              <a:t>权衡着色数与求解问题的复杂度</a:t>
            </a:r>
            <a:r>
              <a:rPr kumimoji="1" lang="zh-CN" altLang="en-US" sz="2000" dirty="0"/>
              <a:t>成为一大难题。</a:t>
            </a:r>
          </a:p>
        </p:txBody>
      </p:sp>
      <p:pic>
        <p:nvPicPr>
          <p:cNvPr id="4" name="图片 3">
            <a:extLst>
              <a:ext uri="{FF2B5EF4-FFF2-40B4-BE49-F238E27FC236}">
                <a16:creationId xmlns:a16="http://schemas.microsoft.com/office/drawing/2014/main" id="{B1ED199D-3527-41A9-DC0E-343F3054B28D}"/>
              </a:ext>
            </a:extLst>
          </p:cNvPr>
          <p:cNvPicPr>
            <a:picLocks noChangeAspect="1"/>
          </p:cNvPicPr>
          <p:nvPr/>
        </p:nvPicPr>
        <p:blipFill>
          <a:blip r:embed="rId2"/>
          <a:stretch>
            <a:fillRect/>
          </a:stretch>
        </p:blipFill>
        <p:spPr>
          <a:xfrm>
            <a:off x="1050881" y="1131611"/>
            <a:ext cx="10090237" cy="2115172"/>
          </a:xfrm>
          <a:prstGeom prst="rect">
            <a:avLst/>
          </a:prstGeom>
        </p:spPr>
      </p:pic>
    </p:spTree>
    <p:extLst>
      <p:ext uri="{BB962C8B-B14F-4D97-AF65-F5344CB8AC3E}">
        <p14:creationId xmlns:p14="http://schemas.microsoft.com/office/powerpoint/2010/main" val="331288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D9EC418-2467-67E7-1319-A66205C28F40}"/>
                  </a:ext>
                </a:extLst>
              </p:cNvPr>
              <p:cNvSpPr>
                <a:spLocks noGrp="1"/>
              </p:cNvSpPr>
              <p:nvPr>
                <p:ph idx="1"/>
              </p:nvPr>
            </p:nvSpPr>
            <p:spPr>
              <a:xfrm>
                <a:off x="838200" y="3896140"/>
                <a:ext cx="10515600" cy="1961321"/>
              </a:xfrm>
            </p:spPr>
            <p:txBody>
              <a:bodyPr>
                <a:normAutofit fontScale="92500"/>
              </a:bodyPr>
              <a:lstStyle/>
              <a:p>
                <a:pPr marL="0" indent="0">
                  <a:buNone/>
                </a:pPr>
                <a:r>
                  <a:rPr kumimoji="1" lang="zh-CN" altLang="en-US" sz="2000" dirty="0"/>
                  <a:t>       通过简单的抽象，我们可以将图着色问题与点着色问题进行等价，即解决了点着色问题的矛盾也就能解决图着色问题的矛盾。而</a:t>
                </a:r>
                <a:r>
                  <a:rPr kumimoji="1" lang="en" altLang="zh-CN" sz="2000" dirty="0"/>
                  <a:t>Welsh-Powell</a:t>
                </a:r>
                <a:r>
                  <a:rPr kumimoji="1" lang="zh-CN" altLang="en-US" sz="2000" dirty="0"/>
                  <a:t>算法的出现，很好地解决了点着色问题解的优越性以及时间的可行性之间的平衡。</a:t>
                </a:r>
              </a:p>
              <a:p>
                <a:pPr marL="0" indent="0">
                  <a:buNone/>
                </a:pPr>
                <a:endParaRPr kumimoji="1" lang="zh-CN" altLang="en-US" sz="800" dirty="0"/>
              </a:p>
              <a:p>
                <a:pPr marL="0" indent="0">
                  <a:buNone/>
                </a:pPr>
                <a:r>
                  <a:rPr kumimoji="1" lang="zh-CN" altLang="en-US" sz="2000" dirty="0"/>
                  <a:t>       通过</a:t>
                </a:r>
                <a:r>
                  <a:rPr kumimoji="1" lang="en" altLang="zh-CN" sz="2000" dirty="0"/>
                  <a:t>Welsh-Powell</a:t>
                </a:r>
                <a:r>
                  <a:rPr kumimoji="1" lang="zh-CN" altLang="en-US" sz="2000" dirty="0"/>
                  <a:t>算法，我们能够在</a:t>
                </a:r>
                <a:r>
                  <a:rPr kumimoji="1" lang="en" altLang="zh-CN" sz="2000" dirty="0"/>
                  <a:t>O(</a:t>
                </a:r>
                <a14:m>
                  <m:oMath xmlns:m="http://schemas.openxmlformats.org/officeDocument/2006/math">
                    <m:sSup>
                      <m:sSupPr>
                        <m:ctrlPr>
                          <a:rPr kumimoji="1" lang="en-US" altLang="zh-CN" sz="2000" b="0" i="1" dirty="0" smtClean="0">
                            <a:latin typeface="Cambria Math" panose="02040503050406030204" pitchFamily="18" charset="0"/>
                          </a:rPr>
                        </m:ctrlPr>
                      </m:sSupPr>
                      <m:e>
                        <m:r>
                          <m:rPr>
                            <m:sty m:val="p"/>
                          </m:rPr>
                          <a:rPr kumimoji="1" lang="en" altLang="zh-CN" sz="2000" i="1" dirty="0">
                            <a:latin typeface="Cambria Math" panose="02040503050406030204" pitchFamily="18" charset="0"/>
                          </a:rPr>
                          <m:t>n</m:t>
                        </m:r>
                      </m:e>
                      <m:sup>
                        <m:r>
                          <a:rPr kumimoji="1" lang="en-US" altLang="zh-CN" sz="2000" b="0" i="1" dirty="0" smtClean="0">
                            <a:latin typeface="Cambria Math" panose="02040503050406030204" pitchFamily="18" charset="0"/>
                          </a:rPr>
                          <m:t>2</m:t>
                        </m:r>
                      </m:sup>
                    </m:sSup>
                  </m:oMath>
                </a14:m>
                <a:r>
                  <a:rPr kumimoji="1" lang="en-US" altLang="zh-CN" sz="2000" dirty="0"/>
                  <a:t>)</a:t>
                </a:r>
                <a:r>
                  <a:rPr kumimoji="1" lang="zh-CN" altLang="en-US" sz="2000" dirty="0"/>
                  <a:t>的期望时间复杂度下为点着色问题找出较优解，等价于对图着色问题提出了一种成熟的解决方式。</a:t>
                </a:r>
              </a:p>
            </p:txBody>
          </p:sp>
        </mc:Choice>
        <mc:Fallback>
          <p:sp>
            <p:nvSpPr>
              <p:cNvPr id="3" name="内容占位符 2">
                <a:extLst>
                  <a:ext uri="{FF2B5EF4-FFF2-40B4-BE49-F238E27FC236}">
                    <a16:creationId xmlns:a16="http://schemas.microsoft.com/office/drawing/2014/main" id="{CD9EC418-2467-67E7-1319-A66205C28F40}"/>
                  </a:ext>
                </a:extLst>
              </p:cNvPr>
              <p:cNvSpPr>
                <a:spLocks noGrp="1" noRot="1" noChangeAspect="1" noMove="1" noResize="1" noEditPoints="1" noAdjustHandles="1" noChangeArrowheads="1" noChangeShapeType="1" noTextEdit="1"/>
              </p:cNvSpPr>
              <p:nvPr>
                <p:ph idx="1"/>
              </p:nvPr>
            </p:nvSpPr>
            <p:spPr>
              <a:xfrm>
                <a:off x="838200" y="3896140"/>
                <a:ext cx="10515600" cy="1961321"/>
              </a:xfrm>
              <a:blipFill>
                <a:blip r:embed="rId2"/>
                <a:stretch>
                  <a:fillRect l="-603" t="-320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C453DD6-2501-3CFA-99C4-3B1B36B97F13}"/>
              </a:ext>
            </a:extLst>
          </p:cNvPr>
          <p:cNvPicPr>
            <a:picLocks noChangeAspect="1"/>
          </p:cNvPicPr>
          <p:nvPr/>
        </p:nvPicPr>
        <p:blipFill>
          <a:blip r:embed="rId3"/>
          <a:stretch>
            <a:fillRect/>
          </a:stretch>
        </p:blipFill>
        <p:spPr>
          <a:xfrm>
            <a:off x="567658" y="1227186"/>
            <a:ext cx="11056683" cy="2201814"/>
          </a:xfrm>
          <a:prstGeom prst="rect">
            <a:avLst/>
          </a:prstGeom>
        </p:spPr>
      </p:pic>
    </p:spTree>
    <p:extLst>
      <p:ext uri="{BB962C8B-B14F-4D97-AF65-F5344CB8AC3E}">
        <p14:creationId xmlns:p14="http://schemas.microsoft.com/office/powerpoint/2010/main" val="3539400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1B56A-7B2A-7AC0-7A92-DE5637E6045F}"/>
              </a:ext>
            </a:extLst>
          </p:cNvPr>
          <p:cNvSpPr>
            <a:spLocks noGrp="1"/>
          </p:cNvSpPr>
          <p:nvPr>
            <p:ph type="title"/>
          </p:nvPr>
        </p:nvSpPr>
        <p:spPr>
          <a:xfrm>
            <a:off x="3522669" y="2766218"/>
            <a:ext cx="5146662" cy="1325563"/>
          </a:xfrm>
        </p:spPr>
        <p:txBody>
          <a:bodyPr>
            <a:normAutofit/>
          </a:bodyPr>
          <a:lstStyle/>
          <a:p>
            <a:r>
              <a:rPr kumimoji="1" lang="en-US" altLang="zh-CN" sz="5400" b="1" dirty="0"/>
              <a:t>Related</a:t>
            </a:r>
            <a:r>
              <a:rPr kumimoji="1" lang="zh-CN" altLang="en-US" sz="5400" b="1" dirty="0"/>
              <a:t> </a:t>
            </a:r>
            <a:r>
              <a:rPr kumimoji="1" lang="en-US" altLang="zh-CN" sz="5400" b="1" dirty="0"/>
              <a:t>Research</a:t>
            </a:r>
            <a:endParaRPr kumimoji="1" lang="zh-CN" altLang="en-US" sz="5400" b="1" dirty="0"/>
          </a:p>
        </p:txBody>
      </p:sp>
    </p:spTree>
    <p:extLst>
      <p:ext uri="{BB962C8B-B14F-4D97-AF65-F5344CB8AC3E}">
        <p14:creationId xmlns:p14="http://schemas.microsoft.com/office/powerpoint/2010/main" val="2187055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84F5A0-BC0C-2401-79E5-2FC113269FCD}"/>
              </a:ext>
            </a:extLst>
          </p:cNvPr>
          <p:cNvSpPr>
            <a:spLocks noGrp="1"/>
          </p:cNvSpPr>
          <p:nvPr>
            <p:ph idx="1"/>
          </p:nvPr>
        </p:nvSpPr>
        <p:spPr>
          <a:xfrm>
            <a:off x="990308" y="4922573"/>
            <a:ext cx="10515600" cy="877090"/>
          </a:xfrm>
        </p:spPr>
        <p:txBody>
          <a:bodyPr>
            <a:normAutofit/>
          </a:bodyPr>
          <a:lstStyle/>
          <a:p>
            <a:pPr marL="0" indent="0">
              <a:buNone/>
            </a:pPr>
            <a:r>
              <a:rPr kumimoji="1" lang="en-US" altLang="zh-CN" sz="2000" dirty="0"/>
              <a:t>       《An Upper Bound for the Chromatic Number of a Graph and Its Application to Timetabling Problems》</a:t>
            </a:r>
            <a:r>
              <a:rPr kumimoji="1" lang="zh-CN" altLang="en-US" sz="2000" dirty="0"/>
              <a:t>，提出了</a:t>
            </a:r>
            <a:r>
              <a:rPr kumimoji="1" lang="en-US" altLang="zh-CN" sz="2000" dirty="0"/>
              <a:t>Welsh-Powell</a:t>
            </a:r>
            <a:r>
              <a:rPr kumimoji="1" lang="zh-CN" altLang="en-US" sz="2000" dirty="0"/>
              <a:t>算法并给出相关证明，是本文的算法基础。</a:t>
            </a:r>
          </a:p>
        </p:txBody>
      </p:sp>
      <p:pic>
        <p:nvPicPr>
          <p:cNvPr id="5" name="图片 4">
            <a:extLst>
              <a:ext uri="{FF2B5EF4-FFF2-40B4-BE49-F238E27FC236}">
                <a16:creationId xmlns:a16="http://schemas.microsoft.com/office/drawing/2014/main" id="{2102E0C0-4617-2B8B-9C72-6B8B199E8B0F}"/>
              </a:ext>
            </a:extLst>
          </p:cNvPr>
          <p:cNvPicPr>
            <a:picLocks noChangeAspect="1"/>
          </p:cNvPicPr>
          <p:nvPr/>
        </p:nvPicPr>
        <p:blipFill>
          <a:blip r:embed="rId2"/>
          <a:stretch>
            <a:fillRect/>
          </a:stretch>
        </p:blipFill>
        <p:spPr>
          <a:xfrm>
            <a:off x="990308" y="1053517"/>
            <a:ext cx="10211384" cy="1800527"/>
          </a:xfrm>
          <a:prstGeom prst="rect">
            <a:avLst/>
          </a:prstGeom>
        </p:spPr>
      </p:pic>
      <p:pic>
        <p:nvPicPr>
          <p:cNvPr id="6" name="图片 5">
            <a:extLst>
              <a:ext uri="{FF2B5EF4-FFF2-40B4-BE49-F238E27FC236}">
                <a16:creationId xmlns:a16="http://schemas.microsoft.com/office/drawing/2014/main" id="{40535708-3EF2-7C12-E842-8B3A7CEF4CC5}"/>
              </a:ext>
            </a:extLst>
          </p:cNvPr>
          <p:cNvPicPr>
            <a:picLocks noChangeAspect="1"/>
          </p:cNvPicPr>
          <p:nvPr/>
        </p:nvPicPr>
        <p:blipFill>
          <a:blip r:embed="rId3"/>
          <a:stretch>
            <a:fillRect/>
          </a:stretch>
        </p:blipFill>
        <p:spPr>
          <a:xfrm>
            <a:off x="990308" y="2715494"/>
            <a:ext cx="10211383" cy="1879396"/>
          </a:xfrm>
          <a:prstGeom prst="rect">
            <a:avLst/>
          </a:prstGeom>
        </p:spPr>
      </p:pic>
    </p:spTree>
    <p:extLst>
      <p:ext uri="{BB962C8B-B14F-4D97-AF65-F5344CB8AC3E}">
        <p14:creationId xmlns:p14="http://schemas.microsoft.com/office/powerpoint/2010/main" val="38395811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1086</Words>
  <Application>Microsoft Macintosh PowerPoint</Application>
  <PresentationFormat>宽屏</PresentationFormat>
  <Paragraphs>44</Paragraphs>
  <Slides>29</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等线</vt:lpstr>
      <vt:lpstr>等线 Light</vt:lpstr>
      <vt:lpstr>Arial</vt:lpstr>
      <vt:lpstr>Cambria Math</vt:lpstr>
      <vt:lpstr>Office 主题​​</vt:lpstr>
      <vt:lpstr>PowerPoint 演示文稿</vt:lpstr>
      <vt:lpstr>Contents —— 目录</vt:lpstr>
      <vt:lpstr>PowerPoint 演示文稿</vt:lpstr>
      <vt:lpstr>Introduction</vt:lpstr>
      <vt:lpstr>PowerPoint 演示文稿</vt:lpstr>
      <vt:lpstr>PowerPoint 演示文稿</vt:lpstr>
      <vt:lpstr>PowerPoint 演示文稿</vt:lpstr>
      <vt:lpstr>Related Research</vt:lpstr>
      <vt:lpstr>PowerPoint 演示文稿</vt:lpstr>
      <vt:lpstr>PowerPoint 演示文稿</vt:lpstr>
      <vt:lpstr>My System</vt:lpstr>
      <vt:lpstr>PowerPoint 演示文稿</vt:lpstr>
      <vt:lpstr>PowerPoint 演示文稿</vt:lpstr>
      <vt:lpstr>PowerPoint 演示文稿</vt:lpstr>
      <vt:lpstr>PowerPoint 演示文稿</vt:lpstr>
      <vt:lpstr>Experiment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Mario Chan</dc:creator>
  <cp:lastModifiedBy>Mario Chan</cp:lastModifiedBy>
  <cp:revision>3</cp:revision>
  <dcterms:created xsi:type="dcterms:W3CDTF">2022-12-07T08:56:18Z</dcterms:created>
  <dcterms:modified xsi:type="dcterms:W3CDTF">2022-12-07T10:23:08Z</dcterms:modified>
</cp:coreProperties>
</file>